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Lst>
  <p:sldSz cy="5143500" cx="9144000"/>
  <p:notesSz cx="6858000" cy="9144000"/>
  <p:embeddedFontLst>
    <p:embeddedFont>
      <p:font typeface="Roboto Slab"/>
      <p:regular r:id="rId32"/>
      <p:bold r:id="rId33"/>
    </p:embeddedFont>
    <p:embeddedFont>
      <p:font typeface="Proxima Nova Semibold"/>
      <p:regular r:id="rId34"/>
      <p:bold r:id="rId35"/>
      <p:boldItalic r:id="rId36"/>
    </p:embeddedFont>
    <p:embeddedFont>
      <p:font typeface="Open Sans Light"/>
      <p:regular r:id="rId37"/>
      <p:bold r:id="rId38"/>
      <p:italic r:id="rId39"/>
      <p:boldItalic r:id="rId40"/>
    </p:embeddedFont>
    <p:embeddedFont>
      <p:font typeface="Open Sans"/>
      <p:regular r:id="rId41"/>
      <p:bold r:id="rId42"/>
      <p:italic r:id="rId43"/>
      <p:boldItalic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5136A5E-5F48-495D-9C87-B5665A8DC855}">
  <a:tblStyle styleId="{95136A5E-5F48-495D-9C87-B5665A8DC855}"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OpenSansLight-boldItalic.fntdata"/><Relationship Id="rId20" Type="http://schemas.openxmlformats.org/officeDocument/2006/relationships/slide" Target="slides/slide14.xml"/><Relationship Id="rId42" Type="http://schemas.openxmlformats.org/officeDocument/2006/relationships/font" Target="fonts/OpenSans-bold.fntdata"/><Relationship Id="rId41" Type="http://schemas.openxmlformats.org/officeDocument/2006/relationships/font" Target="fonts/OpenSans-regular.fntdata"/><Relationship Id="rId22" Type="http://schemas.openxmlformats.org/officeDocument/2006/relationships/slide" Target="slides/slide16.xml"/><Relationship Id="rId44" Type="http://schemas.openxmlformats.org/officeDocument/2006/relationships/font" Target="fonts/OpenSans-boldItalic.fntdata"/><Relationship Id="rId21" Type="http://schemas.openxmlformats.org/officeDocument/2006/relationships/slide" Target="slides/slide15.xml"/><Relationship Id="rId43" Type="http://schemas.openxmlformats.org/officeDocument/2006/relationships/font" Target="fonts/OpenSans-italic.fntdata"/><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RobotoSlab-bold.fntdata"/><Relationship Id="rId10" Type="http://schemas.openxmlformats.org/officeDocument/2006/relationships/slide" Target="slides/slide4.xml"/><Relationship Id="rId32" Type="http://schemas.openxmlformats.org/officeDocument/2006/relationships/font" Target="fonts/RobotoSlab-regular.fntdata"/><Relationship Id="rId13" Type="http://schemas.openxmlformats.org/officeDocument/2006/relationships/slide" Target="slides/slide7.xml"/><Relationship Id="rId35" Type="http://schemas.openxmlformats.org/officeDocument/2006/relationships/font" Target="fonts/ProximaNovaSemibold-bold.fntdata"/><Relationship Id="rId12" Type="http://schemas.openxmlformats.org/officeDocument/2006/relationships/slide" Target="slides/slide6.xml"/><Relationship Id="rId34" Type="http://schemas.openxmlformats.org/officeDocument/2006/relationships/font" Target="fonts/ProximaNovaSemibold-regular.fntdata"/><Relationship Id="rId15" Type="http://schemas.openxmlformats.org/officeDocument/2006/relationships/slide" Target="slides/slide9.xml"/><Relationship Id="rId37" Type="http://schemas.openxmlformats.org/officeDocument/2006/relationships/font" Target="fonts/OpenSansLight-regular.fntdata"/><Relationship Id="rId14" Type="http://schemas.openxmlformats.org/officeDocument/2006/relationships/slide" Target="slides/slide8.xml"/><Relationship Id="rId36" Type="http://schemas.openxmlformats.org/officeDocument/2006/relationships/font" Target="fonts/ProximaNovaSemibold-boldItalic.fntdata"/><Relationship Id="rId17" Type="http://schemas.openxmlformats.org/officeDocument/2006/relationships/slide" Target="slides/slide11.xml"/><Relationship Id="rId39" Type="http://schemas.openxmlformats.org/officeDocument/2006/relationships/font" Target="fonts/OpenSansLight-italic.fntdata"/><Relationship Id="rId16" Type="http://schemas.openxmlformats.org/officeDocument/2006/relationships/slide" Target="slides/slide10.xml"/><Relationship Id="rId38" Type="http://schemas.openxmlformats.org/officeDocument/2006/relationships/font" Target="fonts/OpenSansLight-bold.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drive/folders/19Easyghq6uUky9CD_-_zpDG5-TiFbdJO?usp=sharing" TargetMode="External"/><Relationship Id="rId3" Type="http://schemas.openxmlformats.org/officeDocument/2006/relationships/hyperlink" Target="https://docs.google.com/spreadsheets/d/19SlxC1Vnc5nDuFpIwjqN4m938GdqBn8K/edit?usp=sharing&amp;ouid=115605777622244445652&amp;rtpof=true&amp;sd=true" TargetMode="External"/><Relationship Id="rId4" Type="http://schemas.openxmlformats.org/officeDocument/2006/relationships/hyperlink" Target="https://drive.google.com/drive/folders/1otOBR-5lMnzB3VNSyyTFGTGF_S7yJfjK?usp=sharing"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file/d/1Yh0u1gENUVtc_YACXV2p9kFCqEqKQeU_/view?usp=sharing" TargetMode="External"/><Relationship Id="rId3" Type="http://schemas.openxmlformats.org/officeDocument/2006/relationships/hyperlink" Target="https://drive.google.com/file/d/1T7UZNJSCvT1zJPX8mfLzzwaSOnJxVwWA/view?usp=sharing"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drive/folders/19Easyghq6uUky9CD_-_zpDG5-TiFbdJO?usp=sharing" TargetMode="External"/><Relationship Id="rId3" Type="http://schemas.openxmlformats.org/officeDocument/2006/relationships/hyperlink" Target="https://docs.google.com/spreadsheets/d/19SlxC1Vnc5nDuFpIwjqN4m938GdqBn8K/edit?usp=sharing&amp;ouid=115605777622244445652&amp;rtpof=true&amp;sd=true" TargetMode="External"/><Relationship Id="rId4" Type="http://schemas.openxmlformats.org/officeDocument/2006/relationships/hyperlink" Target="https://drive.google.com/drive/folders/1otOBR-5lMnzB3VNSyyTFGTGF_S7yJfjK?usp=sharing"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file/d/1uI-y9u6TNZFJi2UkcKoFZFql_6nhliYq/view?usp=sharing" TargetMode="External"/><Relationship Id="rId3" Type="http://schemas.openxmlformats.org/officeDocument/2006/relationships/hyperlink" Target="https://drive.google.com/drive/folders/1Oo9IeHK_Pw5yZ_4BWvabh9BVVJLa61yv?usp=sharing"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file/d/1uI-y9u6TNZFJi2UkcKoFZFql_6nhliYq/view?usp=sharing" TargetMode="External"/><Relationship Id="rId3" Type="http://schemas.openxmlformats.org/officeDocument/2006/relationships/hyperlink" Target="https://drive.google.com/drive/folders/1Oo9IeHK_Pw5yZ_4BWvabh9BVVJLa61yv?usp=sharing"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121c1ae817a_2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121c1ae817a_2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1320874fb1f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1320874fb1f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1362792c6ef_2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1362792c6ef_2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Frances - Please note the top three bullets. The co-chairs requested that we announce who is the in person and who is virtual at the top of the meeting in case anyone can’t see. We are also trying to reinforce raising a virtual hand to provide comments instead of using the chat.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25f483bc3f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125f483bc3f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Frances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12511fb1fd0_2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12511fb1fd0_2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Frances - Sarah to ask Amanda to share these items with BSC before Tuesday. See if anyone have questions about these docs.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2"/>
              </a:rPr>
              <a:t>https://drive.google.com/drive/folders/19Easyghq6uUky9CD_-_zpDG5-TiFbdJO?usp=sharing</a:t>
            </a:r>
            <a:r>
              <a:rPr lang="en"/>
              <a:t> </a:t>
            </a:r>
            <a:endParaRPr/>
          </a:p>
          <a:p>
            <a:pPr indent="0" lvl="0" marL="0" rtl="0" algn="l">
              <a:spcBef>
                <a:spcPts val="0"/>
              </a:spcBef>
              <a:spcAft>
                <a:spcPts val="0"/>
              </a:spcAft>
              <a:buNone/>
            </a:pPr>
            <a:r>
              <a:rPr lang="en" u="sng">
                <a:solidFill>
                  <a:schemeClr val="hlink"/>
                </a:solidFill>
                <a:hlinkClick r:id="rId3"/>
              </a:rPr>
              <a:t>https://docs.google.com/spreadsheets/d/19SlxC1Vnc5nDuFpIwjqN4m938GdqBn8K/edit?usp=sharing&amp;ouid=115605777622244445652&amp;rtpof=true&amp;sd=true</a:t>
            </a:r>
            <a:endParaRPr/>
          </a:p>
          <a:p>
            <a:pPr indent="0" lvl="0" marL="0" rtl="0" algn="l">
              <a:spcBef>
                <a:spcPts val="0"/>
              </a:spcBef>
              <a:spcAft>
                <a:spcPts val="0"/>
              </a:spcAft>
              <a:buNone/>
            </a:pPr>
            <a:r>
              <a:rPr lang="en" u="sng">
                <a:solidFill>
                  <a:schemeClr val="hlink"/>
                </a:solidFill>
                <a:hlinkClick r:id="rId4"/>
              </a:rPr>
              <a:t>https://drive.google.com/drive/folders/1otOBR-5lMnzB3VNSyyTFGTGF_S7yJfjK?usp=sharing</a:t>
            </a:r>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1357941bc36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1357941bc36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Frances - Revisit goals from April 27 meeting </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2"/>
              </a:rPr>
              <a:t>https://drive.google.com/file/d/1Yh0u1gENUVtc_YACXV2p9kFCqEqKQeU_/view?usp=sharing</a:t>
            </a:r>
            <a:endParaRPr/>
          </a:p>
          <a:p>
            <a:pPr indent="0" lvl="0" marL="0" rtl="0" algn="l">
              <a:spcBef>
                <a:spcPts val="0"/>
              </a:spcBef>
              <a:spcAft>
                <a:spcPts val="0"/>
              </a:spcAft>
              <a:buNone/>
            </a:pPr>
            <a:r>
              <a:rPr lang="en" u="sng">
                <a:solidFill>
                  <a:schemeClr val="hlink"/>
                </a:solidFill>
                <a:hlinkClick r:id="rId3"/>
              </a:rPr>
              <a:t>https://drive.google.com/file/d/1T7UZNJSCvT1zJPX8mfLzzwaSOnJxVwWA/view?usp=sharing</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1357941bc36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1357941bc36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Team to work with Ali to determine </a:t>
            </a:r>
            <a:r>
              <a:rPr lang="en"/>
              <a:t>what</a:t>
            </a:r>
            <a:r>
              <a:rPr lang="en"/>
              <a:t> can be shared ahead of Wednesday’s meeting</a:t>
            </a:r>
            <a:r>
              <a:rPr lang="en"/>
              <a:t>. See if anyone have questions about these docs.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2"/>
              </a:rPr>
              <a:t>https://drive.google.com/drive/folders/19Easyghq6uUky9CD_-_zpDG5-TiFbdJO?usp=sharing</a:t>
            </a:r>
            <a:r>
              <a:rPr lang="en"/>
              <a:t> </a:t>
            </a:r>
            <a:endParaRPr/>
          </a:p>
          <a:p>
            <a:pPr indent="0" lvl="0" marL="0" rtl="0" algn="l">
              <a:spcBef>
                <a:spcPts val="0"/>
              </a:spcBef>
              <a:spcAft>
                <a:spcPts val="0"/>
              </a:spcAft>
              <a:buNone/>
            </a:pPr>
            <a:r>
              <a:rPr lang="en" u="sng">
                <a:solidFill>
                  <a:schemeClr val="hlink"/>
                </a:solidFill>
                <a:hlinkClick r:id="rId3"/>
              </a:rPr>
              <a:t>https://docs.google.com/spreadsheets/d/19SlxC1Vnc5nDuFpIwjqN4m938GdqBn8K/edit?usp=sharing&amp;ouid=115605777622244445652&amp;rtpof=true&amp;sd=true</a:t>
            </a:r>
            <a:endParaRPr/>
          </a:p>
          <a:p>
            <a:pPr indent="0" lvl="0" marL="0" rtl="0" algn="l">
              <a:spcBef>
                <a:spcPts val="0"/>
              </a:spcBef>
              <a:spcAft>
                <a:spcPts val="0"/>
              </a:spcAft>
              <a:buNone/>
            </a:pPr>
            <a:r>
              <a:rPr lang="en" u="sng">
                <a:solidFill>
                  <a:schemeClr val="hlink"/>
                </a:solidFill>
                <a:hlinkClick r:id="rId4"/>
              </a:rPr>
              <a:t>https://drive.google.com/drive/folders/1otOBR-5lMnzB3VNSyyTFGTGF_S7yJfjK?usp=sharing</a:t>
            </a:r>
            <a:endParaRPr/>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131f4a108e7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131f4a108e7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Frances and LRP co-chairs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131f4a108e7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131f4a108e7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Provide each of the seven committees: </a:t>
            </a:r>
            <a:endParaRPr/>
          </a:p>
          <a:p>
            <a:pPr indent="-298450" lvl="0" marL="457200" rtl="0" algn="l">
              <a:spcBef>
                <a:spcPts val="0"/>
              </a:spcBef>
              <a:spcAft>
                <a:spcPts val="0"/>
              </a:spcAft>
              <a:buSzPts val="1100"/>
              <a:buChar char="●"/>
            </a:pPr>
            <a:r>
              <a:rPr lang="en"/>
              <a:t>Summary of the major discussions for the last 10 months</a:t>
            </a:r>
            <a:endParaRPr/>
          </a:p>
          <a:p>
            <a:pPr indent="-298450" lvl="0" marL="457200" rtl="0" algn="l">
              <a:spcBef>
                <a:spcPts val="0"/>
              </a:spcBef>
              <a:spcAft>
                <a:spcPts val="0"/>
              </a:spcAft>
              <a:buSzPts val="1100"/>
              <a:buChar char="●"/>
            </a:pPr>
            <a:r>
              <a:rPr lang="en"/>
              <a:t>What do you want the BSC know about their work? </a:t>
            </a:r>
            <a:endParaRPr/>
          </a:p>
          <a:p>
            <a:pPr indent="-298450" lvl="0" marL="457200" rtl="0" algn="l">
              <a:spcBef>
                <a:spcPts val="0"/>
              </a:spcBef>
              <a:spcAft>
                <a:spcPts val="0"/>
              </a:spcAft>
              <a:buSzPts val="1100"/>
              <a:buChar char="●"/>
            </a:pPr>
            <a:r>
              <a:rPr lang="en"/>
              <a:t>Highlight a few strategies </a:t>
            </a:r>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Clr>
                <a:schemeClr val="dk1"/>
              </a:buClr>
              <a:buSzPts val="1100"/>
              <a:buFont typeface="Arial"/>
              <a:buNone/>
            </a:pPr>
            <a:r>
              <a:rPr lang="en" sz="1000" u="sng">
                <a:solidFill>
                  <a:srgbClr val="0097A7"/>
                </a:solidFill>
                <a:latin typeface="Open Sans"/>
                <a:ea typeface="Open Sans"/>
                <a:cs typeface="Open Sans"/>
                <a:sym typeface="Open Sans"/>
                <a:hlinkClick r:id="rId2">
                  <a:extLst>
                    <a:ext uri="{A12FA001-AC4F-418D-AE19-62706E023703}">
                      <ahyp:hlinkClr val="tx"/>
                    </a:ext>
                  </a:extLst>
                </a:hlinkClick>
              </a:rPr>
              <a:t>https://drive.google.com/file/d/1uI-y9u6TNZFJi2UkcKoFZFql_6nhliYq/view?usp=sharing</a:t>
            </a:r>
            <a:endParaRPr sz="1000">
              <a:solidFill>
                <a:srgbClr val="595959"/>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t/>
            </a:r>
            <a:endParaRPr sz="1000">
              <a:solidFill>
                <a:srgbClr val="595959"/>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lang="en" sz="1000" u="sng">
                <a:solidFill>
                  <a:srgbClr val="0097A7"/>
                </a:solidFill>
                <a:latin typeface="Open Sans"/>
                <a:ea typeface="Open Sans"/>
                <a:cs typeface="Open Sans"/>
                <a:sym typeface="Open Sans"/>
                <a:hlinkClick r:id="rId3">
                  <a:extLst>
                    <a:ext uri="{A12FA001-AC4F-418D-AE19-62706E023703}">
                      <ahyp:hlinkClr val="tx"/>
                    </a:ext>
                  </a:extLst>
                </a:hlinkClick>
              </a:rPr>
              <a:t>https://drive.google.com/drive/folders/1Oo9IeHK_Pw5yZ_4BWvabh9BVVJLa61yv?usp=sharing</a:t>
            </a:r>
            <a:r>
              <a:rPr lang="en" sz="1800">
                <a:solidFill>
                  <a:srgbClr val="595959"/>
                </a:solidFill>
                <a:latin typeface="Open Sans"/>
                <a:ea typeface="Open Sans"/>
                <a:cs typeface="Open Sans"/>
                <a:sym typeface="Open Sans"/>
              </a:rPr>
              <a:t>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1349419f42a_1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1349419f42a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Provide each of the seven committees: </a:t>
            </a:r>
            <a:endParaRPr/>
          </a:p>
          <a:p>
            <a:pPr indent="-298450" lvl="0" marL="457200" rtl="0" algn="l">
              <a:spcBef>
                <a:spcPts val="0"/>
              </a:spcBef>
              <a:spcAft>
                <a:spcPts val="0"/>
              </a:spcAft>
              <a:buSzPts val="1100"/>
              <a:buChar char="●"/>
            </a:pPr>
            <a:r>
              <a:rPr lang="en"/>
              <a:t>Summary of the major discussions for the last 10 months</a:t>
            </a:r>
            <a:endParaRPr/>
          </a:p>
          <a:p>
            <a:pPr indent="-298450" lvl="0" marL="457200" rtl="0" algn="l">
              <a:spcBef>
                <a:spcPts val="0"/>
              </a:spcBef>
              <a:spcAft>
                <a:spcPts val="0"/>
              </a:spcAft>
              <a:buSzPts val="1100"/>
              <a:buChar char="●"/>
            </a:pPr>
            <a:r>
              <a:rPr lang="en"/>
              <a:t>What do you want the BSC know about their work? </a:t>
            </a:r>
            <a:endParaRPr/>
          </a:p>
          <a:p>
            <a:pPr indent="-298450" lvl="0" marL="457200" rtl="0" algn="l">
              <a:spcBef>
                <a:spcPts val="0"/>
              </a:spcBef>
              <a:spcAft>
                <a:spcPts val="0"/>
              </a:spcAft>
              <a:buSzPts val="1100"/>
              <a:buChar char="●"/>
            </a:pPr>
            <a:r>
              <a:rPr lang="en"/>
              <a:t>Highlight a few strategies </a:t>
            </a:r>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None/>
            </a:pPr>
            <a:r>
              <a:rPr lang="en" sz="1000" u="sng">
                <a:solidFill>
                  <a:srgbClr val="0097A7"/>
                </a:solidFill>
                <a:latin typeface="Open Sans"/>
                <a:ea typeface="Open Sans"/>
                <a:cs typeface="Open Sans"/>
                <a:sym typeface="Open Sans"/>
                <a:hlinkClick r:id="rId2">
                  <a:extLst>
                    <a:ext uri="{A12FA001-AC4F-418D-AE19-62706E023703}">
                      <ahyp:hlinkClr val="tx"/>
                    </a:ext>
                  </a:extLst>
                </a:hlinkClick>
              </a:rPr>
              <a:t>https://drive.google.com/file/d/1uI-y9u6TNZFJi2UkcKoFZFql_6nhliYq/view?usp=sharing</a:t>
            </a:r>
            <a:endParaRPr sz="1000">
              <a:solidFill>
                <a:srgbClr val="595959"/>
              </a:solidFill>
              <a:latin typeface="Open Sans"/>
              <a:ea typeface="Open Sans"/>
              <a:cs typeface="Open Sans"/>
              <a:sym typeface="Open Sans"/>
            </a:endParaRPr>
          </a:p>
          <a:p>
            <a:pPr indent="0" lvl="0" marL="0" rtl="0" algn="l">
              <a:lnSpc>
                <a:spcPct val="115000"/>
              </a:lnSpc>
              <a:spcBef>
                <a:spcPts val="0"/>
              </a:spcBef>
              <a:spcAft>
                <a:spcPts val="0"/>
              </a:spcAft>
              <a:buNone/>
            </a:pPr>
            <a:r>
              <a:t/>
            </a:r>
            <a:endParaRPr sz="1000">
              <a:solidFill>
                <a:srgbClr val="595959"/>
              </a:solidFill>
              <a:latin typeface="Open Sans"/>
              <a:ea typeface="Open Sans"/>
              <a:cs typeface="Open Sans"/>
              <a:sym typeface="Open Sans"/>
            </a:endParaRPr>
          </a:p>
          <a:p>
            <a:pPr indent="0" lvl="0" marL="0" rtl="0" algn="l">
              <a:lnSpc>
                <a:spcPct val="115000"/>
              </a:lnSpc>
              <a:spcBef>
                <a:spcPts val="0"/>
              </a:spcBef>
              <a:spcAft>
                <a:spcPts val="0"/>
              </a:spcAft>
              <a:buNone/>
            </a:pPr>
            <a:r>
              <a:rPr lang="en" sz="1000" u="sng">
                <a:solidFill>
                  <a:srgbClr val="0097A7"/>
                </a:solidFill>
                <a:latin typeface="Open Sans"/>
                <a:ea typeface="Open Sans"/>
                <a:cs typeface="Open Sans"/>
                <a:sym typeface="Open Sans"/>
                <a:hlinkClick r:id="rId3">
                  <a:extLst>
                    <a:ext uri="{A12FA001-AC4F-418D-AE19-62706E023703}">
                      <ahyp:hlinkClr val="tx"/>
                    </a:ext>
                  </a:extLst>
                </a:hlinkClick>
              </a:rPr>
              <a:t>https://drive.google.com/drive/folders/1Oo9IeHK_Pw5yZ_4BWvabh9BVVJLa61yv?usp=sharing</a:t>
            </a:r>
            <a:r>
              <a:rPr lang="en" sz="1800">
                <a:solidFill>
                  <a:srgbClr val="595959"/>
                </a:solidFill>
                <a:latin typeface="Open Sans"/>
                <a:ea typeface="Open Sans"/>
                <a:cs typeface="Open Sans"/>
                <a:sym typeface="Open Sans"/>
              </a:rPr>
              <a:t>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1349419f42a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1349419f42a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Melissa to walk through this slide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12511fb1fd0_2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12511fb1fd0_2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 - Carmen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1362792c6ef_3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1362792c6ef_3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Melissa to walkthrough- FYI link in slide 18 is for both slide 18 + 19 attachments.</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1349419f42a_1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1349419f42a_1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12511fb1fd0_2_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12511fb1fd0_2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Frances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1357941bc36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1357941bc36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Frances </a:t>
            </a:r>
            <a:r>
              <a:rPr lang="en"/>
              <a:t>and Lynda to manage parking lot during the meeting and revisit it during Potential items for future discussion</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f422875adc_0_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3" name="Google Shape;263;gf422875adc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131ca2d484b_1_2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131ca2d484b_1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125f483bc3f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125f483bc3f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11e921a0a46_1_1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11e921a0a46_1_1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Frank/Co-Chairs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125f483bc3f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125f483bc3f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2511fb1fd0_2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2511fb1fd0_2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 and </a:t>
            </a:r>
            <a:r>
              <a:rPr lang="en"/>
              <a:t>Megan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2511fb1fd0_2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12511fb1fd0_2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12511fb1fd0_2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12511fb1fd0_2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131f4a108e7_0_2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131f4a108e7_0_2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Principal’s welcome message to the BSC</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9358" y="46333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bg>
      <p:bgPr>
        <a:blipFill>
          <a:blip r:embed="rId2">
            <a:alphaModFix/>
          </a:blip>
          <a:stretch>
            <a:fillRect/>
          </a:stretch>
        </a:blip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777240" y="205979"/>
            <a:ext cx="7909500" cy="857400"/>
          </a:xfrm>
          <a:prstGeom prst="rect">
            <a:avLst/>
          </a:prstGeom>
          <a:noFill/>
          <a:ln>
            <a:noFill/>
          </a:ln>
        </p:spPr>
        <p:txBody>
          <a:bodyPr anchorCtr="0" anchor="ctr" bIns="45700" lIns="91425" spcFirstLastPara="1" rIns="91425" wrap="square" tIns="45700">
            <a:normAutofit/>
          </a:bodyPr>
          <a:lstStyle>
            <a:lvl1pPr lvl="0" rtl="0" algn="l">
              <a:spcBef>
                <a:spcPts val="0"/>
              </a:spcBef>
              <a:spcAft>
                <a:spcPts val="0"/>
              </a:spcAft>
              <a:buClr>
                <a:srgbClr val="404040"/>
              </a:buClr>
              <a:buSzPts val="2400"/>
              <a:buFont typeface="Open Sans Light"/>
              <a:buNone/>
              <a:defRPr b="1" i="0" sz="2400">
                <a:solidFill>
                  <a:srgbClr val="404040"/>
                </a:solidFill>
                <a:latin typeface="Open Sans Light"/>
                <a:ea typeface="Open Sans Light"/>
                <a:cs typeface="Open Sans Light"/>
                <a:sym typeface="Open Sans Light"/>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2" name="Google Shape;52;p13"/>
          <p:cNvSpPr txBox="1"/>
          <p:nvPr>
            <p:ph idx="1" type="body"/>
          </p:nvPr>
        </p:nvSpPr>
        <p:spPr>
          <a:xfrm>
            <a:off x="777240" y="1184765"/>
            <a:ext cx="7909500" cy="32640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rgbClr val="C0504D"/>
              </a:buClr>
              <a:buSzPts val="2400"/>
              <a:buChar char="●"/>
              <a:defRPr>
                <a:solidFill>
                  <a:srgbClr val="3F3F3F"/>
                </a:solidFill>
              </a:defRPr>
            </a:lvl1pPr>
            <a:lvl2pPr indent="-381000" lvl="1" marL="914400" rtl="0" algn="l">
              <a:spcBef>
                <a:spcPts val="1200"/>
              </a:spcBef>
              <a:spcAft>
                <a:spcPts val="0"/>
              </a:spcAft>
              <a:buClr>
                <a:srgbClr val="3F3F3F"/>
              </a:buClr>
              <a:buSzPts val="2400"/>
              <a:buChar char="○"/>
              <a:defRPr>
                <a:solidFill>
                  <a:srgbClr val="3F3F3F"/>
                </a:solidFill>
              </a:defRPr>
            </a:lvl2pPr>
            <a:lvl3pPr indent="-381000" lvl="2" marL="1371600" rtl="0" algn="l">
              <a:spcBef>
                <a:spcPts val="1200"/>
              </a:spcBef>
              <a:spcAft>
                <a:spcPts val="0"/>
              </a:spcAft>
              <a:buClr>
                <a:srgbClr val="C0504D"/>
              </a:buClr>
              <a:buSzPts val="2400"/>
              <a:buChar char="■"/>
              <a:defRPr>
                <a:solidFill>
                  <a:srgbClr val="3F3F3F"/>
                </a:solidFill>
              </a:defRPr>
            </a:lvl3pPr>
            <a:lvl4pPr indent="-342900" lvl="3" marL="1828800" rtl="0" algn="l">
              <a:spcBef>
                <a:spcPts val="1200"/>
              </a:spcBef>
              <a:spcAft>
                <a:spcPts val="0"/>
              </a:spcAft>
              <a:buClr>
                <a:schemeClr val="dk1"/>
              </a:buClr>
              <a:buSzPts val="1800"/>
              <a:buChar char="●"/>
              <a:defRPr/>
            </a:lvl4pPr>
            <a:lvl5pPr indent="-342900" lvl="4" marL="2286000" rtl="0" algn="l">
              <a:spcBef>
                <a:spcPts val="1200"/>
              </a:spcBef>
              <a:spcAft>
                <a:spcPts val="0"/>
              </a:spcAft>
              <a:buClr>
                <a:schemeClr val="dk1"/>
              </a:buClr>
              <a:buSzPts val="1800"/>
              <a:buChar char="○"/>
              <a:defRPr/>
            </a:lvl5pPr>
            <a:lvl6pPr indent="-342900" lvl="5" marL="2743200" rtl="0" algn="l">
              <a:spcBef>
                <a:spcPts val="1200"/>
              </a:spcBef>
              <a:spcAft>
                <a:spcPts val="0"/>
              </a:spcAft>
              <a:buClr>
                <a:schemeClr val="dk1"/>
              </a:buClr>
              <a:buSzPts val="1800"/>
              <a:buChar char="■"/>
              <a:defRPr/>
            </a:lvl6pPr>
            <a:lvl7pPr indent="-342900" lvl="6" marL="3200400" rtl="0" algn="l">
              <a:spcBef>
                <a:spcPts val="1200"/>
              </a:spcBef>
              <a:spcAft>
                <a:spcPts val="0"/>
              </a:spcAft>
              <a:buClr>
                <a:schemeClr val="dk1"/>
              </a:buClr>
              <a:buSzPts val="1800"/>
              <a:buChar char="●"/>
              <a:defRPr/>
            </a:lvl7pPr>
            <a:lvl8pPr indent="-342900" lvl="7" marL="3657600" rtl="0" algn="l">
              <a:spcBef>
                <a:spcPts val="1200"/>
              </a:spcBef>
              <a:spcAft>
                <a:spcPts val="0"/>
              </a:spcAft>
              <a:buClr>
                <a:schemeClr val="dk1"/>
              </a:buClr>
              <a:buSzPts val="1800"/>
              <a:buChar char="○"/>
              <a:defRPr/>
            </a:lvl8pPr>
            <a:lvl9pPr indent="-342900" lvl="8" marL="4114800" rtl="0" algn="l">
              <a:spcBef>
                <a:spcPts val="1200"/>
              </a:spcBef>
              <a:spcAft>
                <a:spcPts val="1200"/>
              </a:spcAft>
              <a:buClr>
                <a:schemeClr val="dk1"/>
              </a:buClr>
              <a:buSzPts val="1800"/>
              <a:buChar char="■"/>
              <a:defRPr/>
            </a:lvl9pPr>
          </a:lstStyle>
          <a:p/>
        </p:txBody>
      </p:sp>
      <p:sp>
        <p:nvSpPr>
          <p:cNvPr id="53" name="Google Shape;53;p13"/>
          <p:cNvSpPr txBox="1"/>
          <p:nvPr>
            <p:ph idx="12" type="sldNum"/>
          </p:nvPr>
        </p:nvSpPr>
        <p:spPr>
          <a:xfrm>
            <a:off x="3462555" y="4736625"/>
            <a:ext cx="2133600" cy="273900"/>
          </a:xfrm>
          <a:prstGeom prst="rect">
            <a:avLst/>
          </a:prstGeom>
          <a:noFill/>
          <a:ln>
            <a:noFill/>
          </a:ln>
        </p:spPr>
        <p:txBody>
          <a:bodyPr anchorCtr="0" anchor="ctr" bIns="45700" lIns="91425" spcFirstLastPara="1" rIns="91425" wrap="square" tIns="45700">
            <a:normAutofit lnSpcReduction="10000"/>
          </a:bodyPr>
          <a:lstStyle>
            <a:lvl1pPr indent="0" lvl="0" marL="0" marR="0" rtl="0" algn="ctr">
              <a:spcBef>
                <a:spcPts val="0"/>
              </a:spcBef>
              <a:buNone/>
              <a:defRPr b="1" i="0" sz="1200" u="none" cap="none" strike="noStrike">
                <a:solidFill>
                  <a:srgbClr val="A53338"/>
                </a:solidFill>
                <a:latin typeface="Arial"/>
                <a:ea typeface="Arial"/>
                <a:cs typeface="Arial"/>
                <a:sym typeface="Arial"/>
              </a:defRPr>
            </a:lvl1pPr>
            <a:lvl2pPr indent="0" lvl="1" marL="0" marR="0" rtl="0" algn="ctr">
              <a:spcBef>
                <a:spcPts val="0"/>
              </a:spcBef>
              <a:buNone/>
              <a:defRPr b="1" i="0" sz="1200" u="none" cap="none" strike="noStrike">
                <a:solidFill>
                  <a:srgbClr val="A53338"/>
                </a:solidFill>
                <a:latin typeface="Arial"/>
                <a:ea typeface="Arial"/>
                <a:cs typeface="Arial"/>
                <a:sym typeface="Arial"/>
              </a:defRPr>
            </a:lvl2pPr>
            <a:lvl3pPr indent="0" lvl="2" marL="0" marR="0" rtl="0" algn="ctr">
              <a:spcBef>
                <a:spcPts val="0"/>
              </a:spcBef>
              <a:buNone/>
              <a:defRPr b="1" i="0" sz="1200" u="none" cap="none" strike="noStrike">
                <a:solidFill>
                  <a:srgbClr val="A53338"/>
                </a:solidFill>
                <a:latin typeface="Arial"/>
                <a:ea typeface="Arial"/>
                <a:cs typeface="Arial"/>
                <a:sym typeface="Arial"/>
              </a:defRPr>
            </a:lvl3pPr>
            <a:lvl4pPr indent="0" lvl="3" marL="0" marR="0" rtl="0" algn="ctr">
              <a:spcBef>
                <a:spcPts val="0"/>
              </a:spcBef>
              <a:buNone/>
              <a:defRPr b="1" i="0" sz="1200" u="none" cap="none" strike="noStrike">
                <a:solidFill>
                  <a:srgbClr val="A53338"/>
                </a:solidFill>
                <a:latin typeface="Arial"/>
                <a:ea typeface="Arial"/>
                <a:cs typeface="Arial"/>
                <a:sym typeface="Arial"/>
              </a:defRPr>
            </a:lvl4pPr>
            <a:lvl5pPr indent="0" lvl="4" marL="0" marR="0" rtl="0" algn="ctr">
              <a:spcBef>
                <a:spcPts val="0"/>
              </a:spcBef>
              <a:buNone/>
              <a:defRPr b="1" i="0" sz="1200" u="none" cap="none" strike="noStrike">
                <a:solidFill>
                  <a:srgbClr val="A53338"/>
                </a:solidFill>
                <a:latin typeface="Arial"/>
                <a:ea typeface="Arial"/>
                <a:cs typeface="Arial"/>
                <a:sym typeface="Arial"/>
              </a:defRPr>
            </a:lvl5pPr>
            <a:lvl6pPr indent="0" lvl="5" marL="0" marR="0" rtl="0" algn="ctr">
              <a:spcBef>
                <a:spcPts val="0"/>
              </a:spcBef>
              <a:buNone/>
              <a:defRPr b="1" i="0" sz="1200" u="none" cap="none" strike="noStrike">
                <a:solidFill>
                  <a:srgbClr val="A53338"/>
                </a:solidFill>
                <a:latin typeface="Arial"/>
                <a:ea typeface="Arial"/>
                <a:cs typeface="Arial"/>
                <a:sym typeface="Arial"/>
              </a:defRPr>
            </a:lvl6pPr>
            <a:lvl7pPr indent="0" lvl="6" marL="0" marR="0" rtl="0" algn="ctr">
              <a:spcBef>
                <a:spcPts val="0"/>
              </a:spcBef>
              <a:buNone/>
              <a:defRPr b="1" i="0" sz="1200" u="none" cap="none" strike="noStrike">
                <a:solidFill>
                  <a:srgbClr val="A53338"/>
                </a:solidFill>
                <a:latin typeface="Arial"/>
                <a:ea typeface="Arial"/>
                <a:cs typeface="Arial"/>
                <a:sym typeface="Arial"/>
              </a:defRPr>
            </a:lvl7pPr>
            <a:lvl8pPr indent="0" lvl="7" marL="0" marR="0" rtl="0" algn="ctr">
              <a:spcBef>
                <a:spcPts val="0"/>
              </a:spcBef>
              <a:buNone/>
              <a:defRPr b="1" i="0" sz="1200" u="none" cap="none" strike="noStrike">
                <a:solidFill>
                  <a:srgbClr val="A53338"/>
                </a:solidFill>
                <a:latin typeface="Arial"/>
                <a:ea typeface="Arial"/>
                <a:cs typeface="Arial"/>
                <a:sym typeface="Arial"/>
              </a:defRPr>
            </a:lvl8pPr>
            <a:lvl9pPr indent="0" lvl="8" marL="0" marR="0" rtl="0" algn="ctr">
              <a:spcBef>
                <a:spcPts val="0"/>
              </a:spcBef>
              <a:buNone/>
              <a:defRPr b="1" i="0" sz="1200" u="none" cap="none" strike="noStrike">
                <a:solidFill>
                  <a:srgbClr val="A5333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
              <a:t>‹#›</a:t>
            </a:fld>
            <a:endParaRPr/>
          </a:p>
        </p:txBody>
      </p:sp>
      <p:pic>
        <p:nvPicPr>
          <p:cNvPr id="54" name="Google Shape;54;p13"/>
          <p:cNvPicPr preferRelativeResize="0"/>
          <p:nvPr/>
        </p:nvPicPr>
        <p:blipFill rotWithShape="1">
          <a:blip r:embed="rId3">
            <a:alphaModFix/>
          </a:blip>
          <a:srcRect b="0" l="0" r="0" t="0"/>
          <a:stretch/>
        </p:blipFill>
        <p:spPr>
          <a:xfrm>
            <a:off x="8741759" y="4741878"/>
            <a:ext cx="369006" cy="369006"/>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lvl1pPr lvl="0">
              <a:buNone/>
              <a:defRPr b="1" sz="1200">
                <a:solidFill>
                  <a:srgbClr val="A9343A"/>
                </a:solidFill>
                <a:highlight>
                  <a:schemeClr val="lt1"/>
                </a:highlight>
              </a:defRPr>
            </a:lvl1pPr>
            <a:lvl2pPr lvl="1">
              <a:buNone/>
              <a:defRPr b="1" sz="1200">
                <a:solidFill>
                  <a:srgbClr val="A9343A"/>
                </a:solidFill>
                <a:highlight>
                  <a:schemeClr val="lt1"/>
                </a:highlight>
              </a:defRPr>
            </a:lvl2pPr>
            <a:lvl3pPr lvl="2">
              <a:buNone/>
              <a:defRPr b="1" sz="1200">
                <a:solidFill>
                  <a:srgbClr val="A9343A"/>
                </a:solidFill>
                <a:highlight>
                  <a:schemeClr val="lt1"/>
                </a:highlight>
              </a:defRPr>
            </a:lvl3pPr>
            <a:lvl4pPr lvl="3">
              <a:buNone/>
              <a:defRPr b="1" sz="1200">
                <a:solidFill>
                  <a:srgbClr val="A9343A"/>
                </a:solidFill>
                <a:highlight>
                  <a:schemeClr val="lt1"/>
                </a:highlight>
              </a:defRPr>
            </a:lvl4pPr>
            <a:lvl5pPr lvl="4">
              <a:buNone/>
              <a:defRPr b="1" sz="1200">
                <a:solidFill>
                  <a:srgbClr val="A9343A"/>
                </a:solidFill>
                <a:highlight>
                  <a:schemeClr val="lt1"/>
                </a:highlight>
              </a:defRPr>
            </a:lvl5pPr>
            <a:lvl6pPr lvl="5">
              <a:buNone/>
              <a:defRPr b="1" sz="1200">
                <a:solidFill>
                  <a:srgbClr val="A9343A"/>
                </a:solidFill>
                <a:highlight>
                  <a:schemeClr val="lt1"/>
                </a:highlight>
              </a:defRPr>
            </a:lvl6pPr>
            <a:lvl7pPr lvl="6">
              <a:buNone/>
              <a:defRPr b="1" sz="1200">
                <a:solidFill>
                  <a:srgbClr val="A9343A"/>
                </a:solidFill>
                <a:highlight>
                  <a:schemeClr val="lt1"/>
                </a:highlight>
              </a:defRPr>
            </a:lvl7pPr>
            <a:lvl8pPr lvl="7">
              <a:buNone/>
              <a:defRPr b="1" sz="1200">
                <a:solidFill>
                  <a:srgbClr val="A9343A"/>
                </a:solidFill>
                <a:highlight>
                  <a:schemeClr val="lt1"/>
                </a:highlight>
              </a:defRPr>
            </a:lvl8pPr>
            <a:lvl9pPr lvl="8">
              <a:buNone/>
              <a:defRPr b="1" sz="1200">
                <a:solidFill>
                  <a:srgbClr val="A9343A"/>
                </a:solidFill>
                <a:highlight>
                  <a:schemeClr val="lt1"/>
                </a:highlight>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159125" y="4647301"/>
            <a:ext cx="548700" cy="418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129233" y="464326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hyperlink" Target="https://www.austinisd.org/sites/default/files/dept/advisory-bodies/docs/Communications-Visitor-Requirements_rev-091019_ESP.pdf" TargetMode="External"/><Relationship Id="rId5"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hyperlink" Target="https://docs.google.com/spreadsheets/d/1I5Js3g7Q62eCb8lh_-_iBotSTZTa-AUv/edit?usp=sharing&amp;ouid=115354203619607822013&amp;rtpof=true&amp;sd=true" TargetMode="External"/><Relationship Id="rId4" Type="http://schemas.openxmlformats.org/officeDocument/2006/relationships/image" Target="../media/image6.png"/><Relationship Id="rId5"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6.pn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hyperlink" Target="https://www.austinisd.org/sites/default/files/dept/advisory-bodies/docs/Communications-Visitor-Requirements_rev-091019_ESP.pdf" TargetMode="External"/><Relationship Id="rId5"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hyperlink" Target="http://www.youtube.com/watch?v=UlrjUbhyEJM" TargetMode="External"/><Relationship Id="rId5"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4"/>
          <p:cNvSpPr txBox="1"/>
          <p:nvPr>
            <p:ph type="title"/>
          </p:nvPr>
        </p:nvSpPr>
        <p:spPr>
          <a:xfrm>
            <a:off x="311700" y="140225"/>
            <a:ext cx="8520600" cy="1270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Bond Steering Committee / Comité Directivo del Bono</a:t>
            </a:r>
            <a:br>
              <a:rPr b="1" lang="en">
                <a:latin typeface="Roboto Slab"/>
                <a:ea typeface="Roboto Slab"/>
                <a:cs typeface="Roboto Slab"/>
                <a:sym typeface="Roboto Slab"/>
              </a:rPr>
            </a:br>
            <a:r>
              <a:rPr lang="en">
                <a:latin typeface="Roboto Slab"/>
                <a:ea typeface="Roboto Slab"/>
                <a:cs typeface="Roboto Slab"/>
                <a:sym typeface="Roboto Slab"/>
              </a:rPr>
              <a:t>Public Comment Registrations / Inscripció para presentar un comentario público</a:t>
            </a:r>
            <a:endParaRPr>
              <a:latin typeface="Roboto Slab"/>
              <a:ea typeface="Roboto Slab"/>
              <a:cs typeface="Roboto Slab"/>
              <a:sym typeface="Roboto Slab"/>
            </a:endParaRPr>
          </a:p>
        </p:txBody>
      </p:sp>
      <p:sp>
        <p:nvSpPr>
          <p:cNvPr id="60" name="Google Shape;60;p14"/>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1" name="Google Shape;61;p14"/>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62" name="Google Shape;62;p14"/>
          <p:cNvSpPr txBox="1"/>
          <p:nvPr/>
        </p:nvSpPr>
        <p:spPr>
          <a:xfrm>
            <a:off x="444750" y="1314875"/>
            <a:ext cx="857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63" name="Google Shape;63;p14"/>
          <p:cNvSpPr txBox="1"/>
          <p:nvPr/>
        </p:nvSpPr>
        <p:spPr>
          <a:xfrm>
            <a:off x="99475" y="2411965"/>
            <a:ext cx="4466700" cy="2049600"/>
          </a:xfrm>
          <a:prstGeom prst="rect">
            <a:avLst/>
          </a:prstGeom>
          <a:noFill/>
          <a:ln>
            <a:noFill/>
          </a:ln>
        </p:spPr>
        <p:txBody>
          <a:bodyPr anchorCtr="0" anchor="t" bIns="91425" lIns="91425" spcFirstLastPara="1" rIns="91425" wrap="square" tIns="91425">
            <a:spAutoFit/>
          </a:bodyPr>
          <a:lstStyle/>
          <a:p>
            <a:pPr indent="-298450" lvl="0" marL="457200" rtl="0" algn="l">
              <a:lnSpc>
                <a:spcPct val="115000"/>
              </a:lnSpc>
              <a:spcBef>
                <a:spcPts val="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Ten minutes for public comment</a:t>
            </a:r>
            <a:endParaRPr>
              <a:solidFill>
                <a:srgbClr val="3F3F3F"/>
              </a:solidFill>
              <a:latin typeface="Open Sans"/>
              <a:ea typeface="Open Sans"/>
              <a:cs typeface="Open Sans"/>
              <a:sym typeface="Open Sans"/>
            </a:endParaRPr>
          </a:p>
          <a:p>
            <a:pPr indent="-298450" lvl="0" marL="457200" rtl="0" algn="l">
              <a:lnSpc>
                <a:spcPct val="115000"/>
              </a:lnSpc>
              <a:spcBef>
                <a:spcPts val="100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Two minutes per person</a:t>
            </a:r>
            <a:endParaRPr>
              <a:solidFill>
                <a:srgbClr val="3F3F3F"/>
              </a:solidFill>
              <a:latin typeface="Open Sans"/>
              <a:ea typeface="Open Sans"/>
              <a:cs typeface="Open Sans"/>
              <a:sym typeface="Open Sans"/>
            </a:endParaRPr>
          </a:p>
          <a:p>
            <a:pPr indent="-298450" lvl="0" marL="457200" rtl="0" algn="l">
              <a:lnSpc>
                <a:spcPct val="115000"/>
              </a:lnSpc>
              <a:spcBef>
                <a:spcPts val="100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Register using the QR Code or https://tinyurl.com/aisd2022bond</a:t>
            </a:r>
            <a:endParaRPr>
              <a:solidFill>
                <a:srgbClr val="3F3F3F"/>
              </a:solidFill>
              <a:latin typeface="Open Sans"/>
              <a:ea typeface="Open Sans"/>
              <a:cs typeface="Open Sans"/>
              <a:sym typeface="Open Sans"/>
            </a:endParaRPr>
          </a:p>
          <a:p>
            <a:pPr indent="-292100" lvl="0" marL="457200" rtl="0" algn="l">
              <a:lnSpc>
                <a:spcPct val="115000"/>
              </a:lnSpc>
              <a:spcBef>
                <a:spcPts val="1200"/>
              </a:spcBef>
              <a:spcAft>
                <a:spcPts val="1000"/>
              </a:spcAft>
              <a:buClr>
                <a:srgbClr val="3F3F3F"/>
              </a:buClr>
              <a:buSzPts val="1000"/>
              <a:buChar char="●"/>
            </a:pPr>
            <a:r>
              <a:rPr lang="en">
                <a:solidFill>
                  <a:srgbClr val="3F3F3F"/>
                </a:solidFill>
                <a:latin typeface="Open Sans"/>
                <a:ea typeface="Open Sans"/>
                <a:cs typeface="Open Sans"/>
                <a:sym typeface="Open Sans"/>
              </a:rPr>
              <a:t>The committee follows the district’s Communications and Visitor Requirements </a:t>
            </a:r>
            <a:endParaRPr sz="1000">
              <a:solidFill>
                <a:srgbClr val="3F3F3F"/>
              </a:solidFill>
            </a:endParaRPr>
          </a:p>
        </p:txBody>
      </p:sp>
      <p:sp>
        <p:nvSpPr>
          <p:cNvPr id="64" name="Google Shape;64;p14"/>
          <p:cNvSpPr txBox="1"/>
          <p:nvPr/>
        </p:nvSpPr>
        <p:spPr>
          <a:xfrm>
            <a:off x="4365600" y="2411978"/>
            <a:ext cx="4466700" cy="2024100"/>
          </a:xfrm>
          <a:prstGeom prst="rect">
            <a:avLst/>
          </a:prstGeom>
          <a:noFill/>
          <a:ln>
            <a:noFill/>
          </a:ln>
        </p:spPr>
        <p:txBody>
          <a:bodyPr anchorCtr="0" anchor="t" bIns="91425" lIns="91425" spcFirstLastPara="1" rIns="91425" wrap="square" tIns="91425">
            <a:spAutoFit/>
          </a:bodyPr>
          <a:lstStyle/>
          <a:p>
            <a:pPr indent="-311150" lvl="0" marL="457200" rtl="0" algn="l">
              <a:lnSpc>
                <a:spcPct val="115000"/>
              </a:lnSpc>
              <a:spcBef>
                <a:spcPts val="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Diez minutos para comentarios públicos</a:t>
            </a:r>
            <a:endParaRPr>
              <a:solidFill>
                <a:srgbClr val="3F3F3F"/>
              </a:solidFill>
              <a:latin typeface="Open Sans"/>
              <a:ea typeface="Open Sans"/>
              <a:cs typeface="Open Sans"/>
              <a:sym typeface="Open Sans"/>
            </a:endParaRPr>
          </a:p>
          <a:p>
            <a:pPr indent="-311150" lvl="0" marL="457200" rtl="0" algn="l">
              <a:lnSpc>
                <a:spcPct val="115000"/>
              </a:lnSpc>
              <a:spcBef>
                <a:spcPts val="100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Dos minutos por persona.</a:t>
            </a:r>
            <a:endParaRPr>
              <a:solidFill>
                <a:srgbClr val="3F3F3F"/>
              </a:solidFill>
              <a:latin typeface="Open Sans"/>
              <a:ea typeface="Open Sans"/>
              <a:cs typeface="Open Sans"/>
              <a:sym typeface="Open Sans"/>
            </a:endParaRPr>
          </a:p>
          <a:p>
            <a:pPr indent="-311150" lvl="0" marL="457200" rtl="0" algn="l">
              <a:lnSpc>
                <a:spcPct val="115000"/>
              </a:lnSpc>
              <a:spcBef>
                <a:spcPts val="100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Regístrese usando el código QR o https://tinyurl.com/aisd2022bond</a:t>
            </a:r>
            <a:endParaRPr>
              <a:solidFill>
                <a:srgbClr val="3F3F3F"/>
              </a:solidFill>
              <a:latin typeface="Open Sans"/>
              <a:ea typeface="Open Sans"/>
              <a:cs typeface="Open Sans"/>
              <a:sym typeface="Open Sans"/>
            </a:endParaRPr>
          </a:p>
          <a:p>
            <a:pPr indent="-311150" lvl="0" marL="457200" rtl="0" algn="l">
              <a:lnSpc>
                <a:spcPct val="115000"/>
              </a:lnSpc>
              <a:spcBef>
                <a:spcPts val="1000"/>
              </a:spcBef>
              <a:spcAft>
                <a:spcPts val="1000"/>
              </a:spcAft>
              <a:buClr>
                <a:srgbClr val="3F3F3F"/>
              </a:buClr>
              <a:buSzPts val="1300"/>
              <a:buFont typeface="Open Sans"/>
              <a:buChar char="●"/>
            </a:pPr>
            <a:r>
              <a:rPr lang="en">
                <a:solidFill>
                  <a:srgbClr val="3F3F3F"/>
                </a:solidFill>
                <a:latin typeface="Open Sans"/>
                <a:ea typeface="Open Sans"/>
                <a:cs typeface="Open Sans"/>
                <a:sym typeface="Open Sans"/>
              </a:rPr>
              <a:t>El comité sigue </a:t>
            </a:r>
            <a:r>
              <a:rPr lang="en">
                <a:solidFill>
                  <a:srgbClr val="3F3F3F"/>
                </a:solidFill>
                <a:uFill>
                  <a:noFill/>
                </a:uFill>
                <a:latin typeface="Open Sans"/>
                <a:ea typeface="Open Sans"/>
                <a:cs typeface="Open Sans"/>
                <a:sym typeface="Open Sans"/>
                <a:hlinkClick r:id="rId4">
                  <a:extLst>
                    <a:ext uri="{A12FA001-AC4F-418D-AE19-62706E023703}">
                      <ahyp:hlinkClr val="tx"/>
                    </a:ext>
                  </a:extLst>
                </a:hlinkClick>
              </a:rPr>
              <a:t>los requisitos de visitantes y comunicaciones</a:t>
            </a:r>
            <a:r>
              <a:rPr lang="en">
                <a:solidFill>
                  <a:srgbClr val="3F3F3F"/>
                </a:solidFill>
                <a:latin typeface="Open Sans"/>
                <a:ea typeface="Open Sans"/>
                <a:cs typeface="Open Sans"/>
                <a:sym typeface="Open Sans"/>
              </a:rPr>
              <a:t> del distrito</a:t>
            </a:r>
            <a:endParaRPr sz="1700">
              <a:solidFill>
                <a:srgbClr val="3F3F3F"/>
              </a:solidFill>
              <a:latin typeface="Open Sans"/>
              <a:ea typeface="Open Sans"/>
              <a:cs typeface="Open Sans"/>
              <a:sym typeface="Open Sans"/>
            </a:endParaRPr>
          </a:p>
        </p:txBody>
      </p:sp>
      <p:pic>
        <p:nvPicPr>
          <p:cNvPr id="65" name="Google Shape;65;p14"/>
          <p:cNvPicPr preferRelativeResize="0"/>
          <p:nvPr/>
        </p:nvPicPr>
        <p:blipFill>
          <a:blip r:embed="rId5">
            <a:alphaModFix/>
          </a:blip>
          <a:stretch>
            <a:fillRect/>
          </a:stretch>
        </p:blipFill>
        <p:spPr>
          <a:xfrm>
            <a:off x="6065675" y="1124400"/>
            <a:ext cx="1280100" cy="1280100"/>
          </a:xfrm>
          <a:prstGeom prst="rect">
            <a:avLst/>
          </a:prstGeom>
          <a:noFill/>
          <a:ln>
            <a:noFill/>
          </a:ln>
        </p:spPr>
      </p:pic>
      <p:sp>
        <p:nvSpPr>
          <p:cNvPr id="66" name="Google Shape;66;p14"/>
          <p:cNvSpPr txBox="1"/>
          <p:nvPr>
            <p:ph idx="12" type="sldNum"/>
          </p:nvPr>
        </p:nvSpPr>
        <p:spPr>
          <a:xfrm>
            <a:off x="99483" y="45390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300">
                <a:solidFill>
                  <a:srgbClr val="980000"/>
                </a:solidFill>
              </a:rPr>
              <a:t>‹#›</a:t>
            </a:fld>
            <a:endParaRPr b="1" sz="1300">
              <a:solidFill>
                <a:srgbClr val="98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0" name="Shape 140"/>
        <p:cNvGrpSpPr/>
        <p:nvPr/>
      </p:nvGrpSpPr>
      <p:grpSpPr>
        <a:xfrm>
          <a:off x="0" y="0"/>
          <a:ext cx="0" cy="0"/>
          <a:chOff x="0" y="0"/>
          <a:chExt cx="0" cy="0"/>
        </a:xfrm>
      </p:grpSpPr>
      <p:sp>
        <p:nvSpPr>
          <p:cNvPr id="141" name="Google Shape;141;p23"/>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23"/>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Approval of the Minutes</a:t>
            </a:r>
            <a:endParaRPr b="1">
              <a:solidFill>
                <a:schemeClr val="lt1"/>
              </a:solidFill>
              <a:latin typeface="Roboto Slab"/>
              <a:ea typeface="Roboto Slab"/>
              <a:cs typeface="Roboto Slab"/>
              <a:sym typeface="Roboto Slab"/>
            </a:endParaRPr>
          </a:p>
          <a:p>
            <a:pPr indent="0" lvl="0" marL="0" rtl="0" algn="ctr">
              <a:spcBef>
                <a:spcPts val="0"/>
              </a:spcBef>
              <a:spcAft>
                <a:spcPts val="0"/>
              </a:spcAft>
              <a:buNone/>
            </a:pPr>
            <a:r>
              <a:rPr b="1" lang="en">
                <a:solidFill>
                  <a:schemeClr val="lt1"/>
                </a:solidFill>
                <a:latin typeface="Roboto Slab"/>
                <a:ea typeface="Roboto Slab"/>
                <a:cs typeface="Roboto Slab"/>
                <a:sym typeface="Roboto Slab"/>
              </a:rPr>
              <a:t>June 11, 2022</a:t>
            </a:r>
            <a:endParaRPr b="1">
              <a:solidFill>
                <a:schemeClr val="lt1"/>
              </a:solidFill>
              <a:latin typeface="Roboto Slab"/>
              <a:ea typeface="Roboto Slab"/>
              <a:cs typeface="Roboto Slab"/>
              <a:sym typeface="Roboto Slab"/>
            </a:endParaRPr>
          </a:p>
        </p:txBody>
      </p:sp>
      <p:pic>
        <p:nvPicPr>
          <p:cNvPr id="143" name="Google Shape;143;p23"/>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44" name="Google Shape;144;p23"/>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Meeting Norms </a:t>
            </a:r>
            <a:endParaRPr b="1">
              <a:latin typeface="Roboto Slab"/>
              <a:ea typeface="Roboto Slab"/>
              <a:cs typeface="Roboto Slab"/>
              <a:sym typeface="Roboto Slab"/>
            </a:endParaRPr>
          </a:p>
        </p:txBody>
      </p:sp>
      <p:sp>
        <p:nvSpPr>
          <p:cNvPr id="150" name="Google Shape;150;p24"/>
          <p:cNvSpPr txBox="1"/>
          <p:nvPr>
            <p:ph idx="1" type="body"/>
          </p:nvPr>
        </p:nvSpPr>
        <p:spPr>
          <a:xfrm>
            <a:off x="311700" y="1017725"/>
            <a:ext cx="8520600" cy="35214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Clr>
                <a:srgbClr val="595959"/>
              </a:buClr>
              <a:buSzPct val="100000"/>
              <a:buFont typeface="Open Sans"/>
              <a:buChar char="●"/>
            </a:pPr>
            <a:r>
              <a:rPr lang="en">
                <a:solidFill>
                  <a:srgbClr val="595959"/>
                </a:solidFill>
                <a:latin typeface="Open Sans"/>
                <a:ea typeface="Open Sans"/>
                <a:cs typeface="Open Sans"/>
                <a:sym typeface="Open Sans"/>
              </a:rPr>
              <a:t>We’d like to know who is in person and who is participating virtually in case anyone has a hard time seeing. </a:t>
            </a:r>
            <a:endParaRPr>
              <a:solidFill>
                <a:srgbClr val="595959"/>
              </a:solidFill>
              <a:latin typeface="Open Sans"/>
              <a:ea typeface="Open Sans"/>
              <a:cs typeface="Open Sans"/>
              <a:sym typeface="Open Sans"/>
            </a:endParaRPr>
          </a:p>
          <a:p>
            <a:pPr indent="-334327" lvl="0" marL="457200" rtl="0" algn="l">
              <a:spcBef>
                <a:spcPts val="1000"/>
              </a:spcBef>
              <a:spcAft>
                <a:spcPts val="0"/>
              </a:spcAft>
              <a:buClr>
                <a:srgbClr val="595959"/>
              </a:buClr>
              <a:buSzPct val="100000"/>
              <a:buFont typeface="Open Sans"/>
              <a:buChar char="●"/>
            </a:pPr>
            <a:r>
              <a:rPr lang="en">
                <a:solidFill>
                  <a:srgbClr val="595959"/>
                </a:solidFill>
                <a:latin typeface="Open Sans"/>
                <a:ea typeface="Open Sans"/>
                <a:cs typeface="Open Sans"/>
                <a:sym typeface="Open Sans"/>
              </a:rPr>
              <a:t>Say your name before speaking.  That helps everybody in the room and those on the other side of the camera.  </a:t>
            </a:r>
            <a:endParaRPr>
              <a:solidFill>
                <a:srgbClr val="595959"/>
              </a:solidFill>
              <a:latin typeface="Open Sans"/>
              <a:ea typeface="Open Sans"/>
              <a:cs typeface="Open Sans"/>
              <a:sym typeface="Open Sans"/>
            </a:endParaRPr>
          </a:p>
          <a:p>
            <a:pPr indent="-334327" lvl="0" marL="457200" rtl="0" algn="l">
              <a:spcBef>
                <a:spcPts val="1000"/>
              </a:spcBef>
              <a:spcAft>
                <a:spcPts val="0"/>
              </a:spcAft>
              <a:buClr>
                <a:srgbClr val="595959"/>
              </a:buClr>
              <a:buSzPct val="100000"/>
              <a:buFont typeface="Open Sans"/>
              <a:buChar char="●"/>
            </a:pPr>
            <a:r>
              <a:rPr lang="en">
                <a:solidFill>
                  <a:srgbClr val="595959"/>
                </a:solidFill>
                <a:latin typeface="Open Sans"/>
                <a:ea typeface="Open Sans"/>
                <a:cs typeface="Open Sans"/>
                <a:sym typeface="Open Sans"/>
              </a:rPr>
              <a:t>For those participating virtually, please raise a virtual hand to participate in the discussion as opposed to using the chat.</a:t>
            </a:r>
            <a:endParaRPr>
              <a:solidFill>
                <a:srgbClr val="595959"/>
              </a:solidFill>
              <a:latin typeface="Open Sans"/>
              <a:ea typeface="Open Sans"/>
              <a:cs typeface="Open Sans"/>
              <a:sym typeface="Open Sans"/>
            </a:endParaRPr>
          </a:p>
          <a:p>
            <a:pPr indent="-334327" lvl="0" marL="457200" rtl="0" algn="l">
              <a:spcBef>
                <a:spcPts val="1000"/>
              </a:spcBef>
              <a:spcAft>
                <a:spcPts val="0"/>
              </a:spcAft>
              <a:buSzPct val="100000"/>
              <a:buFont typeface="Open Sans"/>
              <a:buChar char="●"/>
            </a:pPr>
            <a:r>
              <a:rPr lang="en">
                <a:latin typeface="Open Sans"/>
                <a:ea typeface="Open Sans"/>
                <a:cs typeface="Open Sans"/>
                <a:sym typeface="Open Sans"/>
              </a:rPr>
              <a:t>Be mindful of being a dominant voice. We want to hear all voices.</a:t>
            </a:r>
            <a:endParaRPr>
              <a:latin typeface="Open Sans"/>
              <a:ea typeface="Open Sans"/>
              <a:cs typeface="Open Sans"/>
              <a:sym typeface="Open Sans"/>
            </a:endParaRPr>
          </a:p>
          <a:p>
            <a:pPr indent="-334327" lvl="0" marL="457200" rtl="0" algn="l">
              <a:spcBef>
                <a:spcPts val="1000"/>
              </a:spcBef>
              <a:spcAft>
                <a:spcPts val="0"/>
              </a:spcAft>
              <a:buSzPct val="100000"/>
              <a:buFont typeface="Open Sans"/>
              <a:buChar char="●"/>
            </a:pPr>
            <a:r>
              <a:rPr lang="en">
                <a:latin typeface="Open Sans"/>
                <a:ea typeface="Open Sans"/>
                <a:cs typeface="Open Sans"/>
                <a:sym typeface="Open Sans"/>
              </a:rPr>
              <a:t>Share and make space for others to share questions and perspectives.</a:t>
            </a:r>
            <a:endParaRPr>
              <a:latin typeface="Open Sans"/>
              <a:ea typeface="Open Sans"/>
              <a:cs typeface="Open Sans"/>
              <a:sym typeface="Open Sans"/>
            </a:endParaRPr>
          </a:p>
          <a:p>
            <a:pPr indent="-334327" lvl="0" marL="457200" rtl="0" algn="l">
              <a:spcBef>
                <a:spcPts val="1000"/>
              </a:spcBef>
              <a:spcAft>
                <a:spcPts val="0"/>
              </a:spcAft>
              <a:buSzPct val="100000"/>
              <a:buFont typeface="Open Sans"/>
              <a:buChar char="●"/>
            </a:pPr>
            <a:r>
              <a:rPr lang="en">
                <a:latin typeface="Open Sans"/>
                <a:ea typeface="Open Sans"/>
                <a:cs typeface="Open Sans"/>
                <a:sym typeface="Open Sans"/>
              </a:rPr>
              <a:t>One mic, one voice.    </a:t>
            </a:r>
            <a:endParaRPr>
              <a:latin typeface="Open Sans"/>
              <a:ea typeface="Open Sans"/>
              <a:cs typeface="Open Sans"/>
              <a:sym typeface="Open Sans"/>
            </a:endParaRPr>
          </a:p>
          <a:p>
            <a:pPr indent="-334327" lvl="0" marL="457200" rtl="0" algn="l">
              <a:spcBef>
                <a:spcPts val="1000"/>
              </a:spcBef>
              <a:spcAft>
                <a:spcPts val="1000"/>
              </a:spcAft>
              <a:buSzPct val="100000"/>
              <a:buFont typeface="Open Sans"/>
              <a:buChar char="●"/>
            </a:pPr>
            <a:r>
              <a:rPr lang="en">
                <a:latin typeface="Open Sans"/>
                <a:ea typeface="Open Sans"/>
                <a:cs typeface="Open Sans"/>
                <a:sym typeface="Open Sans"/>
              </a:rPr>
              <a:t>Speak from the “I” perspective.</a:t>
            </a:r>
            <a:endParaRPr>
              <a:solidFill>
                <a:srgbClr val="595959"/>
              </a:solidFill>
              <a:latin typeface="Open Sans"/>
              <a:ea typeface="Open Sans"/>
              <a:cs typeface="Open Sans"/>
              <a:sym typeface="Open Sans"/>
            </a:endParaRPr>
          </a:p>
        </p:txBody>
      </p:sp>
      <p:sp>
        <p:nvSpPr>
          <p:cNvPr id="151" name="Google Shape;151;p24"/>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2" name="Google Shape;152;p24"/>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53" name="Google Shape;153;p24"/>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7" name="Shape 157"/>
        <p:cNvGrpSpPr/>
        <p:nvPr/>
      </p:nvGrpSpPr>
      <p:grpSpPr>
        <a:xfrm>
          <a:off x="0" y="0"/>
          <a:ext cx="0" cy="0"/>
          <a:chOff x="0" y="0"/>
          <a:chExt cx="0" cy="0"/>
        </a:xfrm>
      </p:grpSpPr>
      <p:sp>
        <p:nvSpPr>
          <p:cNvPr id="158" name="Google Shape;158;p25"/>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25"/>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Recap of Previous Meetings &amp; Expectations</a:t>
            </a:r>
            <a:endParaRPr b="1">
              <a:solidFill>
                <a:schemeClr val="lt1"/>
              </a:solidFill>
              <a:latin typeface="Roboto Slab"/>
              <a:ea typeface="Roboto Slab"/>
              <a:cs typeface="Roboto Slab"/>
              <a:sym typeface="Roboto Slab"/>
            </a:endParaRPr>
          </a:p>
        </p:txBody>
      </p:sp>
      <p:pic>
        <p:nvPicPr>
          <p:cNvPr id="160" name="Google Shape;160;p25"/>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61" name="Google Shape;161;p25"/>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highlight>
                  <a:srgbClr val="FFFFFF"/>
                </a:highlight>
              </a:rPr>
              <a:t>‹#›</a:t>
            </a:fld>
            <a:endParaRPr b="1" sz="1200">
              <a:solidFill>
                <a:srgbClr val="980000"/>
              </a:solidFill>
              <a:highlight>
                <a:srgbClr val="FFFFFF"/>
              </a:highlight>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June 11 Meeting Recap</a:t>
            </a:r>
            <a:endParaRPr b="1">
              <a:latin typeface="Roboto Slab"/>
              <a:ea typeface="Roboto Slab"/>
              <a:cs typeface="Roboto Slab"/>
              <a:sym typeface="Roboto Slab"/>
            </a:endParaRPr>
          </a:p>
        </p:txBody>
      </p:sp>
      <p:sp>
        <p:nvSpPr>
          <p:cNvPr id="167" name="Google Shape;167;p26"/>
          <p:cNvSpPr txBox="1"/>
          <p:nvPr>
            <p:ph idx="1" type="body"/>
          </p:nvPr>
        </p:nvSpPr>
        <p:spPr>
          <a:xfrm>
            <a:off x="311700" y="1017725"/>
            <a:ext cx="7117800" cy="3416400"/>
          </a:xfrm>
          <a:prstGeom prst="rect">
            <a:avLst/>
          </a:prstGeom>
        </p:spPr>
        <p:txBody>
          <a:bodyPr anchorCtr="0" anchor="t" bIns="91425" lIns="91425" spcFirstLastPara="1" rIns="91425" wrap="square" tIns="91425">
            <a:normAutofit/>
          </a:bodyPr>
          <a:lstStyle/>
          <a:p>
            <a:pPr indent="-342900" lvl="0" marL="457200" rtl="0" algn="l">
              <a:lnSpc>
                <a:spcPct val="95000"/>
              </a:lnSpc>
              <a:spcBef>
                <a:spcPts val="0"/>
              </a:spcBef>
              <a:spcAft>
                <a:spcPts val="0"/>
              </a:spcAft>
              <a:buSzPts val="1800"/>
              <a:buFont typeface="Open Sans"/>
              <a:buChar char="●"/>
            </a:pPr>
            <a:r>
              <a:rPr lang="en">
                <a:latin typeface="Open Sans"/>
                <a:ea typeface="Open Sans"/>
                <a:cs typeface="Open Sans"/>
                <a:sym typeface="Open Sans"/>
              </a:rPr>
              <a:t>Ensure all schools can operate and remain open</a:t>
            </a:r>
            <a:endParaRPr>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Cost for FCA Report Year 0, FCA Priority Levels 1 &amp; 2 only - </a:t>
            </a:r>
            <a:r>
              <a:rPr i="1" lang="en">
                <a:latin typeface="Open Sans"/>
                <a:ea typeface="Open Sans"/>
                <a:cs typeface="Open Sans"/>
                <a:sym typeface="Open Sans"/>
              </a:rPr>
              <a:t>Approx. $298 million</a:t>
            </a:r>
            <a:endParaRPr i="1">
              <a:latin typeface="Open Sans"/>
              <a:ea typeface="Open Sans"/>
              <a:cs typeface="Open Sans"/>
              <a:sym typeface="Open Sans"/>
            </a:endParaRPr>
          </a:p>
          <a:p>
            <a:pPr indent="-317500" lvl="1" marL="914400" rtl="0" algn="l">
              <a:spcBef>
                <a:spcPts val="0"/>
              </a:spcBef>
              <a:spcAft>
                <a:spcPts val="0"/>
              </a:spcAft>
              <a:buSzPts val="1400"/>
              <a:buFont typeface="Open Sans"/>
              <a:buChar char="○"/>
            </a:pPr>
            <a:r>
              <a:rPr lang="en">
                <a:latin typeface="Open Sans"/>
                <a:ea typeface="Open Sans"/>
                <a:cs typeface="Open Sans"/>
                <a:sym typeface="Open Sans"/>
              </a:rPr>
              <a:t>Fire/Life Safety (fire alarms and security systems)</a:t>
            </a:r>
            <a:endParaRPr>
              <a:latin typeface="Open Sans"/>
              <a:ea typeface="Open Sans"/>
              <a:cs typeface="Open Sans"/>
              <a:sym typeface="Open Sans"/>
            </a:endParaRPr>
          </a:p>
          <a:p>
            <a:pPr indent="-317500" lvl="1" marL="914400" rtl="0" algn="l">
              <a:spcBef>
                <a:spcPts val="0"/>
              </a:spcBef>
              <a:spcAft>
                <a:spcPts val="0"/>
              </a:spcAft>
              <a:buSzPts val="1400"/>
              <a:buFont typeface="Open Sans"/>
              <a:buChar char="○"/>
            </a:pPr>
            <a:r>
              <a:rPr lang="en">
                <a:latin typeface="Open Sans"/>
                <a:ea typeface="Open Sans"/>
                <a:cs typeface="Open Sans"/>
                <a:sym typeface="Open Sans"/>
              </a:rPr>
              <a:t>HVAC/Ventilation (Air conditioning in classrooms, gyms and office space)</a:t>
            </a:r>
            <a:endParaRPr>
              <a:latin typeface="Open Sans"/>
              <a:ea typeface="Open Sans"/>
              <a:cs typeface="Open Sans"/>
              <a:sym typeface="Open Sans"/>
            </a:endParaRPr>
          </a:p>
          <a:p>
            <a:pPr indent="-317500" lvl="1" marL="914400" rtl="0" algn="l">
              <a:spcBef>
                <a:spcPts val="0"/>
              </a:spcBef>
              <a:spcAft>
                <a:spcPts val="0"/>
              </a:spcAft>
              <a:buSzPts val="1400"/>
              <a:buFont typeface="Open Sans"/>
              <a:buChar char="○"/>
            </a:pPr>
            <a:r>
              <a:rPr lang="en">
                <a:latin typeface="Open Sans"/>
                <a:ea typeface="Open Sans"/>
                <a:cs typeface="Open Sans"/>
                <a:sym typeface="Open Sans"/>
              </a:rPr>
              <a:t>Plumbing (Locker Room showers, kitchen prep, toilets)</a:t>
            </a:r>
            <a:endParaRPr>
              <a:latin typeface="Open Sans"/>
              <a:ea typeface="Open Sans"/>
              <a:cs typeface="Open Sans"/>
              <a:sym typeface="Open Sans"/>
            </a:endParaRPr>
          </a:p>
          <a:p>
            <a:pPr indent="-317500" lvl="1" marL="914400" rtl="0" algn="l">
              <a:spcBef>
                <a:spcPts val="0"/>
              </a:spcBef>
              <a:spcAft>
                <a:spcPts val="0"/>
              </a:spcAft>
              <a:buSzPts val="1400"/>
              <a:buFont typeface="Open Sans"/>
              <a:buChar char="○"/>
            </a:pPr>
            <a:r>
              <a:rPr lang="en">
                <a:latin typeface="Open Sans"/>
                <a:ea typeface="Open Sans"/>
                <a:cs typeface="Open Sans"/>
                <a:sym typeface="Open Sans"/>
              </a:rPr>
              <a:t>Roofing (keep the rain off the kids in the classroom)</a:t>
            </a:r>
            <a:endParaRPr>
              <a:solidFill>
                <a:srgbClr val="595959"/>
              </a:solidFill>
              <a:latin typeface="Open Sans"/>
              <a:ea typeface="Open Sans"/>
              <a:cs typeface="Open Sans"/>
              <a:sym typeface="Open Sans"/>
            </a:endParaRPr>
          </a:p>
        </p:txBody>
      </p:sp>
      <p:sp>
        <p:nvSpPr>
          <p:cNvPr id="168" name="Google Shape;168;p26"/>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9" name="Google Shape;169;p26"/>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70" name="Google Shape;170;p26"/>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rgbClr val="404040"/>
              </a:buClr>
              <a:buSzPct val="116666"/>
              <a:buFont typeface="Open Sans Light"/>
              <a:buNone/>
            </a:pPr>
            <a:r>
              <a:rPr b="1" lang="en">
                <a:solidFill>
                  <a:srgbClr val="404040"/>
                </a:solidFill>
                <a:latin typeface="Roboto Slab"/>
                <a:ea typeface="Roboto Slab"/>
                <a:cs typeface="Roboto Slab"/>
                <a:sym typeface="Roboto Slab"/>
              </a:rPr>
              <a:t>FCA Deficiencies </a:t>
            </a:r>
            <a:endParaRPr b="1" sz="2400">
              <a:solidFill>
                <a:srgbClr val="404040"/>
              </a:solidFill>
              <a:latin typeface="Roboto Slab"/>
              <a:ea typeface="Roboto Slab"/>
              <a:cs typeface="Roboto Slab"/>
              <a:sym typeface="Roboto Slab"/>
            </a:endParaRPr>
          </a:p>
          <a:p>
            <a:pPr indent="0" lvl="0" marL="0" rtl="0" algn="l">
              <a:spcBef>
                <a:spcPts val="0"/>
              </a:spcBef>
              <a:spcAft>
                <a:spcPts val="0"/>
              </a:spcAft>
              <a:buNone/>
            </a:pPr>
            <a:r>
              <a:t/>
            </a:r>
            <a:endParaRPr b="1">
              <a:latin typeface="Roboto Slab"/>
              <a:ea typeface="Roboto Slab"/>
              <a:cs typeface="Roboto Slab"/>
              <a:sym typeface="Roboto Slab"/>
            </a:endParaRPr>
          </a:p>
        </p:txBody>
      </p:sp>
      <p:sp>
        <p:nvSpPr>
          <p:cNvPr id="176" name="Google Shape;176;p27"/>
          <p:cNvSpPr txBox="1"/>
          <p:nvPr>
            <p:ph idx="1" type="body"/>
          </p:nvPr>
        </p:nvSpPr>
        <p:spPr>
          <a:xfrm>
            <a:off x="311700" y="1017725"/>
            <a:ext cx="7810500" cy="3416400"/>
          </a:xfrm>
          <a:prstGeom prst="rect">
            <a:avLst/>
          </a:prstGeom>
        </p:spPr>
        <p:txBody>
          <a:bodyPr anchorCtr="0" anchor="t" bIns="91425" lIns="91425" spcFirstLastPara="1" rIns="91425" wrap="square" tIns="91425">
            <a:normAutofit/>
          </a:bodyPr>
          <a:lstStyle/>
          <a:p>
            <a:pPr indent="-342900" lvl="0" marL="457200" rtl="0" algn="l">
              <a:lnSpc>
                <a:spcPct val="100000"/>
              </a:lnSpc>
              <a:spcBef>
                <a:spcPts val="0"/>
              </a:spcBef>
              <a:spcAft>
                <a:spcPts val="0"/>
              </a:spcAft>
              <a:buSzPts val="1800"/>
              <a:buFont typeface="Open Sans"/>
              <a:buChar char="●"/>
            </a:pPr>
            <a:r>
              <a:rPr lang="en">
                <a:latin typeface="Open Sans"/>
                <a:ea typeface="Open Sans"/>
                <a:cs typeface="Open Sans"/>
                <a:sym typeface="Open Sans"/>
              </a:rPr>
              <a:t>Cost for FCA Years 0-10 (all FCA priority levels) ~ $3.2B</a:t>
            </a:r>
            <a:endParaRPr>
              <a:latin typeface="Open Sans"/>
              <a:ea typeface="Open Sans"/>
              <a:cs typeface="Open Sans"/>
              <a:sym typeface="Open Sans"/>
            </a:endParaRPr>
          </a:p>
          <a:p>
            <a:pPr indent="-342900" lvl="0" marL="457200" rtl="0" algn="l">
              <a:lnSpc>
                <a:spcPct val="100000"/>
              </a:lnSpc>
              <a:spcBef>
                <a:spcPts val="1000"/>
              </a:spcBef>
              <a:spcAft>
                <a:spcPts val="0"/>
              </a:spcAft>
              <a:buSzPts val="1800"/>
              <a:buFont typeface="Open Sans"/>
              <a:buChar char="●"/>
            </a:pPr>
            <a:r>
              <a:rPr lang="en">
                <a:latin typeface="Open Sans"/>
                <a:ea typeface="Open Sans"/>
                <a:cs typeface="Open Sans"/>
                <a:sym typeface="Open Sans"/>
              </a:rPr>
              <a:t>Cost for FCA Years 0-5 (all FCA priority levels) ~ $2.1B</a:t>
            </a:r>
            <a:endParaRPr>
              <a:latin typeface="Open Sans"/>
              <a:ea typeface="Open Sans"/>
              <a:cs typeface="Open Sans"/>
              <a:sym typeface="Open Sans"/>
            </a:endParaRPr>
          </a:p>
          <a:p>
            <a:pPr indent="-342900" lvl="0" marL="457200" rtl="0" algn="l">
              <a:lnSpc>
                <a:spcPct val="100000"/>
              </a:lnSpc>
              <a:spcBef>
                <a:spcPts val="1000"/>
              </a:spcBef>
              <a:spcAft>
                <a:spcPts val="0"/>
              </a:spcAft>
              <a:buSzPts val="1800"/>
              <a:buFont typeface="Open Sans"/>
              <a:buChar char="●"/>
            </a:pPr>
            <a:r>
              <a:rPr lang="en">
                <a:latin typeface="Open Sans"/>
                <a:ea typeface="Open Sans"/>
                <a:cs typeface="Open Sans"/>
                <a:sym typeface="Open Sans"/>
              </a:rPr>
              <a:t>Cost for FCA  Year 0 (all FCA priority levels) ~ $607</a:t>
            </a:r>
            <a:r>
              <a:rPr lang="en">
                <a:latin typeface="Open Sans"/>
                <a:ea typeface="Open Sans"/>
                <a:cs typeface="Open Sans"/>
                <a:sym typeface="Open Sans"/>
              </a:rPr>
              <a:t>M</a:t>
            </a:r>
            <a:endParaRPr>
              <a:latin typeface="Open Sans"/>
              <a:ea typeface="Open Sans"/>
              <a:cs typeface="Open Sans"/>
              <a:sym typeface="Open Sans"/>
            </a:endParaRPr>
          </a:p>
          <a:p>
            <a:pPr indent="-342900" lvl="0" marL="457200" rtl="0" algn="l">
              <a:lnSpc>
                <a:spcPct val="100000"/>
              </a:lnSpc>
              <a:spcBef>
                <a:spcPts val="1000"/>
              </a:spcBef>
              <a:spcAft>
                <a:spcPts val="0"/>
              </a:spcAft>
              <a:buSzPts val="1800"/>
              <a:buFont typeface="Open Sans"/>
              <a:buChar char="●"/>
            </a:pPr>
            <a:r>
              <a:rPr lang="en">
                <a:latin typeface="Open Sans"/>
                <a:ea typeface="Open Sans"/>
                <a:cs typeface="Open Sans"/>
                <a:sym typeface="Open Sans"/>
              </a:rPr>
              <a:t>Cost for FCA Years 0-5 (FCA priority levels 1 &amp; 2) ~ $814M</a:t>
            </a:r>
            <a:endParaRPr>
              <a:latin typeface="Open Sans"/>
              <a:ea typeface="Open Sans"/>
              <a:cs typeface="Open Sans"/>
              <a:sym typeface="Open Sans"/>
            </a:endParaRPr>
          </a:p>
          <a:p>
            <a:pPr indent="-342900" lvl="0" marL="457200" rtl="0" algn="l">
              <a:lnSpc>
                <a:spcPct val="100000"/>
              </a:lnSpc>
              <a:spcBef>
                <a:spcPts val="1000"/>
              </a:spcBef>
              <a:spcAft>
                <a:spcPts val="0"/>
              </a:spcAft>
              <a:buSzPts val="1800"/>
              <a:buFont typeface="Open Sans"/>
              <a:buChar char="●"/>
            </a:pPr>
            <a:r>
              <a:rPr lang="en">
                <a:latin typeface="Open Sans"/>
                <a:ea typeface="Open Sans"/>
                <a:cs typeface="Open Sans"/>
                <a:sym typeface="Open Sans"/>
              </a:rPr>
              <a:t>Cost for FCA Year 0 (FCA Priority Levels 1 &amp; 2) ~ $298M</a:t>
            </a:r>
            <a:endParaRPr>
              <a:latin typeface="Open Sans"/>
              <a:ea typeface="Open Sans"/>
              <a:cs typeface="Open Sans"/>
              <a:sym typeface="Open Sans"/>
            </a:endParaRPr>
          </a:p>
          <a:p>
            <a:pPr indent="0" lvl="0" marL="0" rtl="0" algn="l">
              <a:lnSpc>
                <a:spcPct val="100000"/>
              </a:lnSpc>
              <a:spcBef>
                <a:spcPts val="1000"/>
              </a:spcBef>
              <a:spcAft>
                <a:spcPts val="0"/>
              </a:spcAft>
              <a:buNone/>
            </a:pPr>
            <a:r>
              <a:t/>
            </a:r>
            <a:endParaRPr>
              <a:latin typeface="Open Sans"/>
              <a:ea typeface="Open Sans"/>
              <a:cs typeface="Open Sans"/>
              <a:sym typeface="Open Sans"/>
            </a:endParaRPr>
          </a:p>
          <a:p>
            <a:pPr indent="0" lvl="0" marL="0" rtl="0" algn="l">
              <a:lnSpc>
                <a:spcPct val="100000"/>
              </a:lnSpc>
              <a:spcBef>
                <a:spcPts val="1000"/>
              </a:spcBef>
              <a:spcAft>
                <a:spcPts val="1000"/>
              </a:spcAft>
              <a:buNone/>
            </a:pPr>
            <a:r>
              <a:rPr b="1" lang="en">
                <a:latin typeface="Open Sans"/>
                <a:ea typeface="Open Sans"/>
                <a:cs typeface="Open Sans"/>
                <a:sym typeface="Open Sans"/>
              </a:rPr>
              <a:t>Best practice is to align funding timelines to ensure adequate funding in all areas for the duration of the bond cycle.</a:t>
            </a:r>
            <a:endParaRPr>
              <a:solidFill>
                <a:srgbClr val="595959"/>
              </a:solidFill>
              <a:latin typeface="Open Sans"/>
              <a:ea typeface="Open Sans"/>
              <a:cs typeface="Open Sans"/>
              <a:sym typeface="Open Sans"/>
            </a:endParaRPr>
          </a:p>
        </p:txBody>
      </p:sp>
      <p:sp>
        <p:nvSpPr>
          <p:cNvPr id="177" name="Google Shape;177;p27"/>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8" name="Google Shape;178;p27"/>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79" name="Google Shape;179;p27"/>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June 11 Meeting Requests</a:t>
            </a:r>
            <a:endParaRPr b="1">
              <a:latin typeface="Roboto Slab"/>
              <a:ea typeface="Roboto Slab"/>
              <a:cs typeface="Roboto Slab"/>
              <a:sym typeface="Roboto Slab"/>
            </a:endParaRPr>
          </a:p>
        </p:txBody>
      </p:sp>
      <p:sp>
        <p:nvSpPr>
          <p:cNvPr id="185" name="Google Shape;185;p28"/>
          <p:cNvSpPr txBox="1"/>
          <p:nvPr>
            <p:ph idx="1" type="body"/>
          </p:nvPr>
        </p:nvSpPr>
        <p:spPr>
          <a:xfrm>
            <a:off x="311700" y="1017725"/>
            <a:ext cx="71178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rgbClr val="595959"/>
              </a:buClr>
              <a:buSzPts val="1800"/>
              <a:buFont typeface="Open Sans"/>
              <a:buChar char="●"/>
            </a:pPr>
            <a:r>
              <a:rPr lang="en">
                <a:solidFill>
                  <a:srgbClr val="595959"/>
                </a:solidFill>
                <a:latin typeface="Open Sans"/>
                <a:ea typeface="Open Sans"/>
                <a:cs typeface="Open Sans"/>
                <a:sym typeface="Open Sans"/>
              </a:rPr>
              <a:t>LRP Community Engagement Report </a:t>
            </a:r>
            <a:endParaRPr>
              <a:solidFill>
                <a:srgbClr val="595959"/>
              </a:solidFill>
              <a:latin typeface="Open Sans"/>
              <a:ea typeface="Open Sans"/>
              <a:cs typeface="Open Sans"/>
              <a:sym typeface="Open Sans"/>
            </a:endParaRPr>
          </a:p>
          <a:p>
            <a:pPr indent="-342900" lvl="0" marL="457200" rtl="0" algn="l">
              <a:spcBef>
                <a:spcPts val="1000"/>
              </a:spcBef>
              <a:spcAft>
                <a:spcPts val="1000"/>
              </a:spcAft>
              <a:buClr>
                <a:srgbClr val="595959"/>
              </a:buClr>
              <a:buSzPts val="1800"/>
              <a:buFont typeface="Open Sans"/>
              <a:buChar char="●"/>
            </a:pPr>
            <a:r>
              <a:rPr lang="en">
                <a:solidFill>
                  <a:srgbClr val="595959"/>
                </a:solidFill>
                <a:latin typeface="Open Sans"/>
                <a:ea typeface="Open Sans"/>
                <a:cs typeface="Open Sans"/>
                <a:sym typeface="Open Sans"/>
              </a:rPr>
              <a:t>LRP Strategies </a:t>
            </a:r>
            <a:endParaRPr>
              <a:solidFill>
                <a:srgbClr val="595959"/>
              </a:solidFill>
              <a:latin typeface="Open Sans"/>
              <a:ea typeface="Open Sans"/>
              <a:cs typeface="Open Sans"/>
              <a:sym typeface="Open Sans"/>
            </a:endParaRPr>
          </a:p>
        </p:txBody>
      </p:sp>
      <p:sp>
        <p:nvSpPr>
          <p:cNvPr id="186" name="Google Shape;186;p28"/>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7" name="Google Shape;187;p28"/>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88" name="Google Shape;188;p28"/>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92" name="Shape 192"/>
        <p:cNvGrpSpPr/>
        <p:nvPr/>
      </p:nvGrpSpPr>
      <p:grpSpPr>
        <a:xfrm>
          <a:off x="0" y="0"/>
          <a:ext cx="0" cy="0"/>
          <a:chOff x="0" y="0"/>
          <a:chExt cx="0" cy="0"/>
        </a:xfrm>
      </p:grpSpPr>
      <p:sp>
        <p:nvSpPr>
          <p:cNvPr id="193" name="Google Shape;193;p29"/>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29"/>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Long-range Plan Strategies </a:t>
            </a:r>
            <a:r>
              <a:rPr b="1" lang="en">
                <a:solidFill>
                  <a:schemeClr val="lt1"/>
                </a:solidFill>
                <a:latin typeface="Roboto Slab"/>
                <a:ea typeface="Roboto Slab"/>
                <a:cs typeface="Roboto Slab"/>
                <a:sym typeface="Roboto Slab"/>
              </a:rPr>
              <a:t> </a:t>
            </a:r>
            <a:endParaRPr b="1">
              <a:solidFill>
                <a:schemeClr val="lt1"/>
              </a:solidFill>
              <a:latin typeface="Roboto Slab"/>
              <a:ea typeface="Roboto Slab"/>
              <a:cs typeface="Roboto Slab"/>
              <a:sym typeface="Roboto Slab"/>
            </a:endParaRPr>
          </a:p>
        </p:txBody>
      </p:sp>
      <p:pic>
        <p:nvPicPr>
          <p:cNvPr id="195" name="Google Shape;195;p29"/>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96" name="Google Shape;196;p29"/>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LRP Strategies </a:t>
            </a:r>
            <a:endParaRPr b="1">
              <a:latin typeface="Roboto Slab"/>
              <a:ea typeface="Roboto Slab"/>
              <a:cs typeface="Roboto Slab"/>
              <a:sym typeface="Roboto Slab"/>
            </a:endParaRPr>
          </a:p>
        </p:txBody>
      </p:sp>
      <p:sp>
        <p:nvSpPr>
          <p:cNvPr id="202" name="Google Shape;202;p30"/>
          <p:cNvSpPr txBox="1"/>
          <p:nvPr>
            <p:ph idx="1" type="body"/>
          </p:nvPr>
        </p:nvSpPr>
        <p:spPr>
          <a:xfrm>
            <a:off x="311700" y="1017725"/>
            <a:ext cx="71178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latin typeface="Open Sans"/>
                <a:ea typeface="Open Sans"/>
                <a:cs typeface="Open Sans"/>
                <a:sym typeface="Open Sans"/>
              </a:rPr>
              <a:t> Each LRP Committee will share with the BSC: </a:t>
            </a:r>
            <a:endParaRPr>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A summary of the major discussions for the last 10 months</a:t>
            </a:r>
            <a:endParaRPr>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What do you want the BSC to know about your work? </a:t>
            </a:r>
            <a:endParaRPr>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Highlight a few strategies</a:t>
            </a:r>
            <a:endParaRPr>
              <a:latin typeface="Open Sans"/>
              <a:ea typeface="Open Sans"/>
              <a:cs typeface="Open Sans"/>
              <a:sym typeface="Open Sans"/>
            </a:endParaRPr>
          </a:p>
          <a:p>
            <a:pPr indent="0" lvl="0" marL="45720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p:txBody>
      </p:sp>
      <p:sp>
        <p:nvSpPr>
          <p:cNvPr id="203" name="Google Shape;203;p30"/>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04" name="Google Shape;204;p30"/>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05" name="Google Shape;205;p30"/>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3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LRP Strategies </a:t>
            </a:r>
            <a:endParaRPr b="1">
              <a:latin typeface="Roboto Slab"/>
              <a:ea typeface="Roboto Slab"/>
              <a:cs typeface="Roboto Slab"/>
              <a:sym typeface="Roboto Slab"/>
            </a:endParaRPr>
          </a:p>
        </p:txBody>
      </p:sp>
      <p:sp>
        <p:nvSpPr>
          <p:cNvPr id="211" name="Google Shape;211;p31"/>
          <p:cNvSpPr txBox="1"/>
          <p:nvPr>
            <p:ph idx="1" type="body"/>
          </p:nvPr>
        </p:nvSpPr>
        <p:spPr>
          <a:xfrm>
            <a:off x="311700" y="1017725"/>
            <a:ext cx="71178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Technology</a:t>
            </a:r>
            <a:endParaRPr>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Athletics </a:t>
            </a:r>
            <a:endParaRPr>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Academics &amp; CTE Strategies </a:t>
            </a:r>
            <a:endParaRPr>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Safety, Security and Resiliency </a:t>
            </a:r>
            <a:endParaRPr>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Transportation, Food Services and Maintenance </a:t>
            </a:r>
            <a:endParaRPr>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Visual and Performing Arts </a:t>
            </a:r>
            <a:endParaRPr>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Facilities </a:t>
            </a:r>
            <a:endParaRPr>
              <a:latin typeface="Open Sans"/>
              <a:ea typeface="Open Sans"/>
              <a:cs typeface="Open Sans"/>
              <a:sym typeface="Open Sans"/>
            </a:endParaRPr>
          </a:p>
          <a:p>
            <a:pPr indent="0" lvl="0" marL="45720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p:txBody>
      </p:sp>
      <p:sp>
        <p:nvSpPr>
          <p:cNvPr id="212" name="Google Shape;212;p31"/>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13" name="Google Shape;213;p31"/>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14" name="Google Shape;214;p31"/>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Draft Recommended </a:t>
            </a:r>
            <a:r>
              <a:rPr b="1" lang="en">
                <a:latin typeface="Roboto Slab"/>
                <a:ea typeface="Roboto Slab"/>
                <a:cs typeface="Roboto Slab"/>
                <a:sym typeface="Roboto Slab"/>
              </a:rPr>
              <a:t>School Modernizations from LPC </a:t>
            </a:r>
            <a:r>
              <a:rPr b="1" lang="en">
                <a:latin typeface="Roboto Slab"/>
                <a:ea typeface="Roboto Slab"/>
                <a:cs typeface="Roboto Slab"/>
                <a:sym typeface="Roboto Slab"/>
              </a:rPr>
              <a:t> </a:t>
            </a:r>
            <a:endParaRPr b="1">
              <a:latin typeface="Roboto Slab"/>
              <a:ea typeface="Roboto Slab"/>
              <a:cs typeface="Roboto Slab"/>
              <a:sym typeface="Roboto Slab"/>
            </a:endParaRPr>
          </a:p>
        </p:txBody>
      </p:sp>
      <p:sp>
        <p:nvSpPr>
          <p:cNvPr id="220" name="Google Shape;220;p32"/>
          <p:cNvSpPr txBox="1"/>
          <p:nvPr>
            <p:ph idx="1" type="body"/>
          </p:nvPr>
        </p:nvSpPr>
        <p:spPr>
          <a:xfrm>
            <a:off x="311700" y="1152475"/>
            <a:ext cx="7117800" cy="34164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SzPts val="1600"/>
              <a:buFont typeface="Open Sans"/>
              <a:buChar char="●"/>
            </a:pPr>
            <a:r>
              <a:rPr lang="en" sz="1600">
                <a:latin typeface="Open Sans"/>
                <a:ea typeface="Open Sans"/>
                <a:cs typeface="Open Sans"/>
                <a:sym typeface="Open Sans"/>
              </a:rPr>
              <a:t>Review the </a:t>
            </a:r>
            <a:r>
              <a:rPr lang="en" sz="1600" u="sng">
                <a:solidFill>
                  <a:schemeClr val="hlink"/>
                </a:solidFill>
                <a:latin typeface="Open Sans"/>
                <a:ea typeface="Open Sans"/>
                <a:cs typeface="Open Sans"/>
                <a:sym typeface="Open Sans"/>
                <a:hlinkClick r:id="rId3"/>
              </a:rPr>
              <a:t>draft list</a:t>
            </a:r>
            <a:r>
              <a:rPr lang="en" sz="1600">
                <a:latin typeface="Open Sans"/>
                <a:ea typeface="Open Sans"/>
                <a:cs typeface="Open Sans"/>
                <a:sym typeface="Open Sans"/>
              </a:rPr>
              <a:t> created by the full LRP committee</a:t>
            </a:r>
            <a:endParaRPr sz="1600">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p:txBody>
      </p:sp>
      <p:sp>
        <p:nvSpPr>
          <p:cNvPr id="221" name="Google Shape;221;p32"/>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22" name="Google Shape;222;p32"/>
          <p:cNvPicPr preferRelativeResize="0"/>
          <p:nvPr/>
        </p:nvPicPr>
        <p:blipFill>
          <a:blip r:embed="rId4">
            <a:alphaModFix/>
          </a:blip>
          <a:stretch>
            <a:fillRect/>
          </a:stretch>
        </p:blipFill>
        <p:spPr>
          <a:xfrm>
            <a:off x="8449375" y="4539075"/>
            <a:ext cx="572700" cy="572700"/>
          </a:xfrm>
          <a:prstGeom prst="rect">
            <a:avLst/>
          </a:prstGeom>
          <a:noFill/>
          <a:ln>
            <a:noFill/>
          </a:ln>
        </p:spPr>
      </p:pic>
      <p:sp>
        <p:nvSpPr>
          <p:cNvPr id="223" name="Google Shape;223;p32"/>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24" name="Google Shape;224;p32"/>
          <p:cNvPicPr preferRelativeResize="0"/>
          <p:nvPr/>
        </p:nvPicPr>
        <p:blipFill rotWithShape="1">
          <a:blip r:embed="rId5">
            <a:alphaModFix/>
          </a:blip>
          <a:srcRect b="0" l="0" r="18765" t="0"/>
          <a:stretch/>
        </p:blipFill>
        <p:spPr>
          <a:xfrm>
            <a:off x="624098" y="1590700"/>
            <a:ext cx="7270927" cy="33686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0" name="Shape 70"/>
        <p:cNvGrpSpPr/>
        <p:nvPr/>
      </p:nvGrpSpPr>
      <p:grpSpPr>
        <a:xfrm>
          <a:off x="0" y="0"/>
          <a:ext cx="0" cy="0"/>
          <a:chOff x="0" y="0"/>
          <a:chExt cx="0" cy="0"/>
        </a:xfrm>
      </p:grpSpPr>
      <p:sp>
        <p:nvSpPr>
          <p:cNvPr id="71" name="Google Shape;71;p15"/>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5"/>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Interpretation</a:t>
            </a:r>
            <a:endParaRPr b="1">
              <a:solidFill>
                <a:schemeClr val="lt1"/>
              </a:solidFill>
              <a:latin typeface="Roboto Slab"/>
              <a:ea typeface="Roboto Slab"/>
              <a:cs typeface="Roboto Slab"/>
              <a:sym typeface="Roboto Slab"/>
            </a:endParaRPr>
          </a:p>
        </p:txBody>
      </p:sp>
      <p:pic>
        <p:nvPicPr>
          <p:cNvPr id="73" name="Google Shape;73;p15"/>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74" name="Google Shape;74;p15"/>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A9343A"/>
                </a:solidFill>
              </a:rPr>
              <a:t>‹#›</a:t>
            </a:fld>
            <a:endParaRPr b="1" sz="1200">
              <a:solidFill>
                <a:srgbClr val="A9343A"/>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3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Potential Additional Modernization Scenarios </a:t>
            </a:r>
            <a:r>
              <a:rPr b="1" lang="en">
                <a:latin typeface="Roboto Slab"/>
                <a:ea typeface="Roboto Slab"/>
                <a:cs typeface="Roboto Slab"/>
                <a:sym typeface="Roboto Slab"/>
              </a:rPr>
              <a:t>  </a:t>
            </a:r>
            <a:endParaRPr b="1">
              <a:latin typeface="Roboto Slab"/>
              <a:ea typeface="Roboto Slab"/>
              <a:cs typeface="Roboto Slab"/>
              <a:sym typeface="Roboto Slab"/>
            </a:endParaRPr>
          </a:p>
        </p:txBody>
      </p:sp>
      <p:sp>
        <p:nvSpPr>
          <p:cNvPr id="230" name="Google Shape;230;p33"/>
          <p:cNvSpPr txBox="1"/>
          <p:nvPr>
            <p:ph idx="1" type="body"/>
          </p:nvPr>
        </p:nvSpPr>
        <p:spPr>
          <a:xfrm>
            <a:off x="99650" y="1466200"/>
            <a:ext cx="2472000" cy="3416400"/>
          </a:xfrm>
          <a:prstGeom prst="rect">
            <a:avLst/>
          </a:prstGeom>
        </p:spPr>
        <p:txBody>
          <a:bodyPr anchorCtr="0" anchor="t" bIns="91425" lIns="91425" spcFirstLastPara="1" rIns="91425" wrap="square" tIns="91425">
            <a:normAutofit fontScale="92500" lnSpcReduction="20000"/>
          </a:bodyPr>
          <a:lstStyle/>
          <a:p>
            <a:pPr indent="-322580" lvl="0" marL="457200" rtl="0" algn="l">
              <a:spcBef>
                <a:spcPts val="0"/>
              </a:spcBef>
              <a:spcAft>
                <a:spcPts val="0"/>
              </a:spcAft>
              <a:buSzPct val="100000"/>
              <a:buFont typeface="Open Sans"/>
              <a:buChar char="●"/>
            </a:pPr>
            <a:r>
              <a:rPr lang="en" sz="1600">
                <a:latin typeface="Open Sans"/>
                <a:ea typeface="Open Sans"/>
                <a:cs typeface="Open Sans"/>
                <a:sym typeface="Open Sans"/>
              </a:rPr>
              <a:t>Scenario 5 - Costs for Years 0-5 Priorities 1 &amp; 2</a:t>
            </a:r>
            <a:endParaRPr sz="1600">
              <a:latin typeface="Open Sans"/>
              <a:ea typeface="Open Sans"/>
              <a:cs typeface="Open Sans"/>
              <a:sym typeface="Open Sans"/>
            </a:endParaRPr>
          </a:p>
          <a:p>
            <a:pPr indent="0" lvl="0" marL="457200" rtl="0" algn="l">
              <a:spcBef>
                <a:spcPts val="0"/>
              </a:spcBef>
              <a:spcAft>
                <a:spcPts val="0"/>
              </a:spcAft>
              <a:buNone/>
            </a:pPr>
            <a:r>
              <a:t/>
            </a:r>
            <a:endParaRPr sz="1600">
              <a:latin typeface="Open Sans"/>
              <a:ea typeface="Open Sans"/>
              <a:cs typeface="Open Sans"/>
              <a:sym typeface="Open Sans"/>
            </a:endParaRPr>
          </a:p>
          <a:p>
            <a:pPr indent="-322580" lvl="0" marL="457200" rtl="0" algn="l">
              <a:spcBef>
                <a:spcPts val="0"/>
              </a:spcBef>
              <a:spcAft>
                <a:spcPts val="0"/>
              </a:spcAft>
              <a:buSzPct val="100000"/>
              <a:buFont typeface="Open Sans"/>
              <a:buChar char="●"/>
            </a:pPr>
            <a:r>
              <a:rPr lang="en" sz="1600">
                <a:latin typeface="Open Sans"/>
                <a:ea typeface="Open Sans"/>
                <a:cs typeface="Open Sans"/>
                <a:sym typeface="Open Sans"/>
              </a:rPr>
              <a:t>Scenario 6 - Lowest ESA Scores of the High Opportunity Schools</a:t>
            </a:r>
            <a:endParaRPr sz="1600">
              <a:latin typeface="Open Sans"/>
              <a:ea typeface="Open Sans"/>
              <a:cs typeface="Open Sans"/>
              <a:sym typeface="Open Sans"/>
            </a:endParaRPr>
          </a:p>
          <a:p>
            <a:pPr indent="0" lvl="0" marL="457200" rtl="0" algn="l">
              <a:spcBef>
                <a:spcPts val="0"/>
              </a:spcBef>
              <a:spcAft>
                <a:spcPts val="0"/>
              </a:spcAft>
              <a:buNone/>
            </a:pPr>
            <a:r>
              <a:t/>
            </a:r>
            <a:endParaRPr sz="1600">
              <a:latin typeface="Open Sans"/>
              <a:ea typeface="Open Sans"/>
              <a:cs typeface="Open Sans"/>
              <a:sym typeface="Open Sans"/>
            </a:endParaRPr>
          </a:p>
          <a:p>
            <a:pPr indent="-322580" lvl="0" marL="457200" rtl="0" algn="l">
              <a:spcBef>
                <a:spcPts val="0"/>
              </a:spcBef>
              <a:spcAft>
                <a:spcPts val="0"/>
              </a:spcAft>
              <a:buSzPct val="100000"/>
              <a:buFont typeface="Open Sans"/>
              <a:buChar char="●"/>
            </a:pPr>
            <a:r>
              <a:rPr lang="en" sz="1600">
                <a:latin typeface="Open Sans"/>
                <a:ea typeface="Open Sans"/>
                <a:cs typeface="Open Sans"/>
                <a:sym typeface="Open Sans"/>
              </a:rPr>
              <a:t>Scenario 7 - Lowest ESA Scores of All Schools</a:t>
            </a:r>
            <a:endParaRPr sz="1600">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a:p>
            <a:pPr indent="0" lvl="0" marL="0" rtl="0" algn="l">
              <a:spcBef>
                <a:spcPts val="0"/>
              </a:spcBef>
              <a:spcAft>
                <a:spcPts val="0"/>
              </a:spcAft>
              <a:buNone/>
            </a:pPr>
            <a:r>
              <a:t/>
            </a:r>
            <a:endParaRPr>
              <a:latin typeface="Open Sans"/>
              <a:ea typeface="Open Sans"/>
              <a:cs typeface="Open Sans"/>
              <a:sym typeface="Open Sans"/>
            </a:endParaRPr>
          </a:p>
        </p:txBody>
      </p:sp>
      <p:sp>
        <p:nvSpPr>
          <p:cNvPr id="231" name="Google Shape;231;p33"/>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32" name="Google Shape;232;p33"/>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33" name="Google Shape;233;p33"/>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34" name="Google Shape;234;p33"/>
          <p:cNvPicPr preferRelativeResize="0"/>
          <p:nvPr/>
        </p:nvPicPr>
        <p:blipFill rotWithShape="1">
          <a:blip r:embed="rId4">
            <a:alphaModFix/>
          </a:blip>
          <a:srcRect b="0" l="0" r="0" t="9698"/>
          <a:stretch/>
        </p:blipFill>
        <p:spPr>
          <a:xfrm>
            <a:off x="2518925" y="1070200"/>
            <a:ext cx="6313374" cy="34164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3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Takeaways</a:t>
            </a:r>
            <a:r>
              <a:rPr b="1" lang="en">
                <a:latin typeface="Roboto Slab"/>
                <a:ea typeface="Roboto Slab"/>
                <a:cs typeface="Roboto Slab"/>
                <a:sym typeface="Roboto Slab"/>
              </a:rPr>
              <a:t>  </a:t>
            </a:r>
            <a:endParaRPr b="1">
              <a:latin typeface="Roboto Slab"/>
              <a:ea typeface="Roboto Slab"/>
              <a:cs typeface="Roboto Slab"/>
              <a:sym typeface="Roboto Slab"/>
            </a:endParaRPr>
          </a:p>
        </p:txBody>
      </p:sp>
      <p:sp>
        <p:nvSpPr>
          <p:cNvPr id="240" name="Google Shape;240;p34"/>
          <p:cNvSpPr txBox="1"/>
          <p:nvPr>
            <p:ph idx="1" type="body"/>
          </p:nvPr>
        </p:nvSpPr>
        <p:spPr>
          <a:xfrm>
            <a:off x="311700" y="1017725"/>
            <a:ext cx="8260800" cy="3551100"/>
          </a:xfrm>
          <a:prstGeom prst="rect">
            <a:avLst/>
          </a:prstGeom>
        </p:spPr>
        <p:txBody>
          <a:bodyPr anchorCtr="0" anchor="t" bIns="91425" lIns="91425" spcFirstLastPara="1" rIns="91425" wrap="square" tIns="91425">
            <a:normAutofit/>
          </a:bodyPr>
          <a:lstStyle/>
          <a:p>
            <a:pPr indent="-342900" lvl="0" marL="457200" rtl="0" algn="l">
              <a:lnSpc>
                <a:spcPct val="100000"/>
              </a:lnSpc>
              <a:spcBef>
                <a:spcPts val="0"/>
              </a:spcBef>
              <a:spcAft>
                <a:spcPts val="0"/>
              </a:spcAft>
              <a:buSzPts val="1800"/>
              <a:buFont typeface="Open Sans"/>
              <a:buChar char="●"/>
            </a:pPr>
            <a:r>
              <a:rPr lang="en">
                <a:latin typeface="Open Sans"/>
                <a:ea typeface="Open Sans"/>
                <a:cs typeface="Open Sans"/>
                <a:sym typeface="Open Sans"/>
              </a:rPr>
              <a:t>Keep in mind </a:t>
            </a:r>
            <a:endParaRPr>
              <a:latin typeface="Open Sans"/>
              <a:ea typeface="Open Sans"/>
              <a:cs typeface="Open Sans"/>
              <a:sym typeface="Open Sans"/>
            </a:endParaRPr>
          </a:p>
          <a:p>
            <a:pPr indent="-342900" lvl="1" marL="914400" rtl="0" algn="l">
              <a:lnSpc>
                <a:spcPct val="100000"/>
              </a:lnSpc>
              <a:spcBef>
                <a:spcPts val="1000"/>
              </a:spcBef>
              <a:spcAft>
                <a:spcPts val="0"/>
              </a:spcAft>
              <a:buSzPts val="1800"/>
              <a:buFont typeface="Open Sans"/>
              <a:buChar char="○"/>
            </a:pPr>
            <a:r>
              <a:rPr lang="en" sz="1800">
                <a:latin typeface="Open Sans"/>
                <a:ea typeface="Open Sans"/>
                <a:cs typeface="Open Sans"/>
                <a:sym typeface="Open Sans"/>
              </a:rPr>
              <a:t>Cost for FCA Years 0-5 (FCA priority levels 1 &amp; 2) ~ $814M</a:t>
            </a:r>
            <a:endParaRPr sz="1800">
              <a:latin typeface="Open Sans"/>
              <a:ea typeface="Open Sans"/>
              <a:cs typeface="Open Sans"/>
              <a:sym typeface="Open Sans"/>
            </a:endParaRPr>
          </a:p>
          <a:p>
            <a:pPr indent="-342900" lvl="1" marL="914400" rtl="0" algn="l">
              <a:lnSpc>
                <a:spcPct val="100000"/>
              </a:lnSpc>
              <a:spcBef>
                <a:spcPts val="1000"/>
              </a:spcBef>
              <a:spcAft>
                <a:spcPts val="0"/>
              </a:spcAft>
              <a:buSzPts val="1800"/>
              <a:buFont typeface="Open Sans"/>
              <a:buChar char="○"/>
            </a:pPr>
            <a:r>
              <a:rPr lang="en" sz="1800">
                <a:latin typeface="Open Sans"/>
                <a:ea typeface="Open Sans"/>
                <a:cs typeface="Open Sans"/>
                <a:sym typeface="Open Sans"/>
              </a:rPr>
              <a:t>Cost for FCA Year 0 (FCA Priority Levels 1 &amp; 2) ~ $298M</a:t>
            </a:r>
            <a:endParaRPr sz="1800">
              <a:latin typeface="Open Sans"/>
              <a:ea typeface="Open Sans"/>
              <a:cs typeface="Open Sans"/>
              <a:sym typeface="Open Sans"/>
            </a:endParaRPr>
          </a:p>
          <a:p>
            <a:pPr indent="-342900" lvl="1" marL="914400" rtl="0" algn="l">
              <a:lnSpc>
                <a:spcPct val="100000"/>
              </a:lnSpc>
              <a:spcBef>
                <a:spcPts val="1000"/>
              </a:spcBef>
              <a:spcAft>
                <a:spcPts val="0"/>
              </a:spcAft>
              <a:buSzPts val="1800"/>
              <a:buFont typeface="Open Sans"/>
              <a:buChar char="○"/>
            </a:pPr>
            <a:r>
              <a:rPr lang="en" sz="1800">
                <a:latin typeface="Open Sans"/>
                <a:ea typeface="Open Sans"/>
                <a:cs typeface="Open Sans"/>
                <a:sym typeface="Open Sans"/>
              </a:rPr>
              <a:t>LRP Strategies </a:t>
            </a:r>
            <a:endParaRPr sz="1800">
              <a:latin typeface="Open Sans"/>
              <a:ea typeface="Open Sans"/>
              <a:cs typeface="Open Sans"/>
              <a:sym typeface="Open Sans"/>
            </a:endParaRPr>
          </a:p>
          <a:p>
            <a:pPr indent="-342900" lvl="0" marL="457200" rtl="0" algn="l">
              <a:lnSpc>
                <a:spcPct val="100000"/>
              </a:lnSpc>
              <a:spcBef>
                <a:spcPts val="1000"/>
              </a:spcBef>
              <a:spcAft>
                <a:spcPts val="0"/>
              </a:spcAft>
              <a:buSzPts val="1800"/>
              <a:buFont typeface="Open Sans"/>
              <a:buChar char="●"/>
            </a:pPr>
            <a:r>
              <a:rPr lang="en">
                <a:latin typeface="Open Sans"/>
                <a:ea typeface="Open Sans"/>
                <a:cs typeface="Open Sans"/>
                <a:sym typeface="Open Sans"/>
              </a:rPr>
              <a:t>Homework</a:t>
            </a:r>
            <a:endParaRPr>
              <a:latin typeface="Open Sans"/>
              <a:ea typeface="Open Sans"/>
              <a:cs typeface="Open Sans"/>
              <a:sym typeface="Open Sans"/>
            </a:endParaRPr>
          </a:p>
          <a:p>
            <a:pPr indent="-342900" lvl="1" marL="914400" rtl="0" algn="l">
              <a:spcBef>
                <a:spcPts val="1000"/>
              </a:spcBef>
              <a:spcAft>
                <a:spcPts val="0"/>
              </a:spcAft>
              <a:buSzPts val="1800"/>
              <a:buFont typeface="Open Sans"/>
              <a:buChar char="○"/>
            </a:pPr>
            <a:r>
              <a:rPr lang="en" sz="1800">
                <a:latin typeface="Open Sans"/>
                <a:ea typeface="Open Sans"/>
                <a:cs typeface="Open Sans"/>
                <a:sym typeface="Open Sans"/>
              </a:rPr>
              <a:t>Review data &amp; strategies shared as prep for Saturday</a:t>
            </a:r>
            <a:endParaRPr sz="1800">
              <a:latin typeface="Open Sans"/>
              <a:ea typeface="Open Sans"/>
              <a:cs typeface="Open Sans"/>
              <a:sym typeface="Open Sans"/>
            </a:endParaRPr>
          </a:p>
          <a:p>
            <a:pPr indent="-342900" lvl="2" marL="1371600" rtl="0" algn="l">
              <a:spcBef>
                <a:spcPts val="0"/>
              </a:spcBef>
              <a:spcAft>
                <a:spcPts val="0"/>
              </a:spcAft>
              <a:buSzPts val="1800"/>
              <a:buFont typeface="Open Sans"/>
              <a:buChar char="■"/>
            </a:pPr>
            <a:r>
              <a:rPr lang="en" sz="1800">
                <a:latin typeface="Open Sans"/>
                <a:ea typeface="Open Sans"/>
                <a:cs typeface="Open Sans"/>
                <a:sym typeface="Open Sans"/>
              </a:rPr>
              <a:t>Facility </a:t>
            </a:r>
            <a:r>
              <a:rPr lang="en" sz="1800">
                <a:latin typeface="Open Sans"/>
                <a:ea typeface="Open Sans"/>
                <a:cs typeface="Open Sans"/>
                <a:sym typeface="Open Sans"/>
              </a:rPr>
              <a:t>deficiencies</a:t>
            </a:r>
            <a:r>
              <a:rPr lang="en" sz="1800">
                <a:latin typeface="Open Sans"/>
                <a:ea typeface="Open Sans"/>
                <a:cs typeface="Open Sans"/>
                <a:sym typeface="Open Sans"/>
              </a:rPr>
              <a:t> &amp; Modernizations</a:t>
            </a:r>
            <a:endParaRPr sz="1800">
              <a:latin typeface="Open Sans"/>
              <a:ea typeface="Open Sans"/>
              <a:cs typeface="Open Sans"/>
              <a:sym typeface="Open Sans"/>
            </a:endParaRPr>
          </a:p>
          <a:p>
            <a:pPr indent="-342900" lvl="2" marL="1371600" rtl="0" algn="l">
              <a:spcBef>
                <a:spcPts val="0"/>
              </a:spcBef>
              <a:spcAft>
                <a:spcPts val="0"/>
              </a:spcAft>
              <a:buSzPts val="1800"/>
              <a:buFont typeface="Open Sans"/>
              <a:buChar char="■"/>
            </a:pPr>
            <a:r>
              <a:rPr lang="en" sz="1800">
                <a:latin typeface="Open Sans"/>
                <a:ea typeface="Open Sans"/>
                <a:cs typeface="Open Sans"/>
                <a:sym typeface="Open Sans"/>
              </a:rPr>
              <a:t>LRP Strategies  </a:t>
            </a:r>
            <a:endParaRPr sz="1800">
              <a:latin typeface="Open Sans"/>
              <a:ea typeface="Open Sans"/>
              <a:cs typeface="Open Sans"/>
              <a:sym typeface="Open Sans"/>
            </a:endParaRPr>
          </a:p>
        </p:txBody>
      </p:sp>
      <p:sp>
        <p:nvSpPr>
          <p:cNvPr id="241" name="Google Shape;241;p34"/>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42" name="Google Shape;242;p34"/>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43" name="Google Shape;243;p34"/>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47" name="Shape 247"/>
        <p:cNvGrpSpPr/>
        <p:nvPr/>
      </p:nvGrpSpPr>
      <p:grpSpPr>
        <a:xfrm>
          <a:off x="0" y="0"/>
          <a:ext cx="0" cy="0"/>
          <a:chOff x="0" y="0"/>
          <a:chExt cx="0" cy="0"/>
        </a:xfrm>
      </p:grpSpPr>
      <p:sp>
        <p:nvSpPr>
          <p:cNvPr id="248" name="Google Shape;248;p35"/>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35"/>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Next Steps &amp; Meeting </a:t>
            </a:r>
            <a:endParaRPr b="1">
              <a:solidFill>
                <a:schemeClr val="lt1"/>
              </a:solidFill>
              <a:latin typeface="Roboto Slab"/>
              <a:ea typeface="Roboto Slab"/>
              <a:cs typeface="Roboto Slab"/>
              <a:sym typeface="Roboto Slab"/>
            </a:endParaRPr>
          </a:p>
        </p:txBody>
      </p:sp>
      <p:pic>
        <p:nvPicPr>
          <p:cNvPr id="250" name="Google Shape;250;p35"/>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251" name="Google Shape;251;p35"/>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3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Next Steps &amp; Meetings </a:t>
            </a:r>
            <a:endParaRPr b="1">
              <a:latin typeface="Roboto Slab"/>
              <a:ea typeface="Roboto Slab"/>
              <a:cs typeface="Roboto Slab"/>
              <a:sym typeface="Roboto Slab"/>
            </a:endParaRPr>
          </a:p>
        </p:txBody>
      </p:sp>
      <p:sp>
        <p:nvSpPr>
          <p:cNvPr id="257" name="Google Shape;257;p36"/>
          <p:cNvSpPr txBox="1"/>
          <p:nvPr>
            <p:ph idx="1" type="body"/>
          </p:nvPr>
        </p:nvSpPr>
        <p:spPr>
          <a:xfrm>
            <a:off x="311700" y="1017725"/>
            <a:ext cx="81378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Office hours</a:t>
            </a:r>
            <a:endParaRPr>
              <a:latin typeface="Open Sans"/>
              <a:ea typeface="Open Sans"/>
              <a:cs typeface="Open Sans"/>
              <a:sym typeface="Open Sans"/>
            </a:endParaRPr>
          </a:p>
          <a:p>
            <a:pPr indent="-317500" lvl="1" marL="914400" rtl="0" algn="l">
              <a:spcBef>
                <a:spcPts val="0"/>
              </a:spcBef>
              <a:spcAft>
                <a:spcPts val="0"/>
              </a:spcAft>
              <a:buSzPts val="1400"/>
              <a:buFont typeface="Open Sans"/>
              <a:buChar char="○"/>
            </a:pPr>
            <a:r>
              <a:rPr lang="en">
                <a:latin typeface="Open Sans"/>
                <a:ea typeface="Open Sans"/>
                <a:cs typeface="Open Sans"/>
                <a:sym typeface="Open Sans"/>
              </a:rPr>
              <a:t>Let Jasmine know by noon on Wednesday prior</a:t>
            </a:r>
            <a:endParaRPr>
              <a:latin typeface="Open Sans"/>
              <a:ea typeface="Open Sans"/>
              <a:cs typeface="Open Sans"/>
              <a:sym typeface="Open Sans"/>
            </a:endParaRPr>
          </a:p>
          <a:p>
            <a:pPr indent="-342900" lvl="0" marL="457200" rtl="0" algn="l">
              <a:spcBef>
                <a:spcPts val="1000"/>
              </a:spcBef>
              <a:spcAft>
                <a:spcPts val="0"/>
              </a:spcAft>
              <a:buSzPts val="1800"/>
              <a:buFont typeface="Open Sans"/>
              <a:buChar char="●"/>
            </a:pPr>
            <a:r>
              <a:rPr lang="en">
                <a:latin typeface="Open Sans"/>
                <a:ea typeface="Open Sans"/>
                <a:cs typeface="Open Sans"/>
                <a:sym typeface="Open Sans"/>
              </a:rPr>
              <a:t>Next meeting </a:t>
            </a:r>
            <a:endParaRPr>
              <a:latin typeface="Open Sans"/>
              <a:ea typeface="Open Sans"/>
              <a:cs typeface="Open Sans"/>
              <a:sym typeface="Open Sans"/>
            </a:endParaRPr>
          </a:p>
          <a:p>
            <a:pPr indent="-317500" lvl="1" marL="914400" rtl="0" algn="l">
              <a:spcBef>
                <a:spcPts val="0"/>
              </a:spcBef>
              <a:spcAft>
                <a:spcPts val="0"/>
              </a:spcAft>
              <a:buSzPts val="1400"/>
              <a:buFont typeface="Open Sans"/>
              <a:buChar char="○"/>
            </a:pPr>
            <a:r>
              <a:rPr lang="en">
                <a:latin typeface="Open Sans"/>
                <a:ea typeface="Open Sans"/>
                <a:cs typeface="Open Sans"/>
                <a:sym typeface="Open Sans"/>
              </a:rPr>
              <a:t>Saturday, June 25 at 9:00 a.m. </a:t>
            </a:r>
            <a:endParaRPr>
              <a:latin typeface="Open Sans"/>
              <a:ea typeface="Open Sans"/>
              <a:cs typeface="Open Sans"/>
              <a:sym typeface="Open Sans"/>
            </a:endParaRPr>
          </a:p>
          <a:p>
            <a:pPr indent="-317500" lvl="1" marL="914400" rtl="0" algn="l">
              <a:spcBef>
                <a:spcPts val="0"/>
              </a:spcBef>
              <a:spcAft>
                <a:spcPts val="0"/>
              </a:spcAft>
              <a:buSzPts val="1400"/>
              <a:buFont typeface="Open Sans"/>
              <a:buChar char="○"/>
            </a:pPr>
            <a:r>
              <a:rPr lang="en">
                <a:latin typeface="Open Sans"/>
                <a:ea typeface="Open Sans"/>
                <a:cs typeface="Open Sans"/>
                <a:sym typeface="Open Sans"/>
              </a:rPr>
              <a:t>Austin ISD Central Office, Room 221</a:t>
            </a:r>
            <a:endParaRPr>
              <a:latin typeface="Open Sans"/>
              <a:ea typeface="Open Sans"/>
              <a:cs typeface="Open Sans"/>
              <a:sym typeface="Open Sans"/>
            </a:endParaRPr>
          </a:p>
          <a:p>
            <a:pPr indent="0" lvl="0" marL="914400" rtl="0" algn="l">
              <a:spcBef>
                <a:spcPts val="0"/>
              </a:spcBef>
              <a:spcAft>
                <a:spcPts val="0"/>
              </a:spcAft>
              <a:buNone/>
            </a:pPr>
            <a:r>
              <a:t/>
            </a:r>
            <a:endParaRPr>
              <a:latin typeface="Open Sans"/>
              <a:ea typeface="Open Sans"/>
              <a:cs typeface="Open Sans"/>
              <a:sym typeface="Open Sans"/>
            </a:endParaRPr>
          </a:p>
          <a:p>
            <a:pPr indent="-342900" lvl="0" marL="457200" rtl="0" algn="l">
              <a:spcBef>
                <a:spcPts val="0"/>
              </a:spcBef>
              <a:spcAft>
                <a:spcPts val="0"/>
              </a:spcAft>
              <a:buSzPts val="1800"/>
              <a:buFont typeface="Open Sans"/>
              <a:buChar char="●"/>
            </a:pPr>
            <a:r>
              <a:rPr lang="en">
                <a:latin typeface="Open Sans"/>
                <a:ea typeface="Open Sans"/>
                <a:cs typeface="Open Sans"/>
                <a:sym typeface="Open Sans"/>
              </a:rPr>
              <a:t>Reminder</a:t>
            </a:r>
            <a:endParaRPr sz="1400">
              <a:latin typeface="Open Sans"/>
              <a:ea typeface="Open Sans"/>
              <a:cs typeface="Open Sans"/>
              <a:sym typeface="Open Sans"/>
            </a:endParaRPr>
          </a:p>
          <a:p>
            <a:pPr indent="-317500" lvl="1" marL="914400" rtl="0" algn="l">
              <a:spcBef>
                <a:spcPts val="0"/>
              </a:spcBef>
              <a:spcAft>
                <a:spcPts val="0"/>
              </a:spcAft>
              <a:buSzPts val="1400"/>
              <a:buFont typeface="Open Sans"/>
              <a:buChar char="○"/>
            </a:pPr>
            <a:r>
              <a:rPr lang="en">
                <a:latin typeface="Open Sans"/>
                <a:ea typeface="Open Sans"/>
                <a:cs typeface="Open Sans"/>
                <a:sym typeface="Open Sans"/>
              </a:rPr>
              <a:t>The district is on a Summer Energy Efficiency schedule (10 hour days, closed Fridays)</a:t>
            </a:r>
            <a:endParaRPr>
              <a:latin typeface="Open Sans"/>
              <a:ea typeface="Open Sans"/>
              <a:cs typeface="Open Sans"/>
              <a:sym typeface="Open Sans"/>
            </a:endParaRPr>
          </a:p>
          <a:p>
            <a:pPr indent="-317500" lvl="1" marL="914400" rtl="0" algn="l">
              <a:spcBef>
                <a:spcPts val="0"/>
              </a:spcBef>
              <a:spcAft>
                <a:spcPts val="0"/>
              </a:spcAft>
              <a:buSzPts val="1400"/>
              <a:buFont typeface="Open Sans"/>
              <a:buChar char="○"/>
            </a:pPr>
            <a:r>
              <a:rPr lang="en">
                <a:latin typeface="Open Sans"/>
                <a:ea typeface="Open Sans"/>
                <a:cs typeface="Open Sans"/>
                <a:sym typeface="Open Sans"/>
              </a:rPr>
              <a:t>The district will be closed the entirety of July 4 week (Mon. 7/4 - Fri. 7/8)   </a:t>
            </a:r>
            <a:endParaRPr>
              <a:latin typeface="Open Sans"/>
              <a:ea typeface="Open Sans"/>
              <a:cs typeface="Open Sans"/>
              <a:sym typeface="Open Sans"/>
            </a:endParaRPr>
          </a:p>
        </p:txBody>
      </p:sp>
      <p:sp>
        <p:nvSpPr>
          <p:cNvPr id="258" name="Google Shape;258;p36"/>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59" name="Google Shape;259;p36"/>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60" name="Google Shape;260;p36"/>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3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Future Meeting Schedule (For Reference)</a:t>
            </a:r>
            <a:endParaRPr b="1">
              <a:latin typeface="Roboto Slab"/>
              <a:ea typeface="Roboto Slab"/>
              <a:cs typeface="Roboto Slab"/>
              <a:sym typeface="Roboto Slab"/>
            </a:endParaRPr>
          </a:p>
        </p:txBody>
      </p:sp>
      <p:sp>
        <p:nvSpPr>
          <p:cNvPr id="266" name="Google Shape;266;p37"/>
          <p:cNvSpPr txBox="1"/>
          <p:nvPr>
            <p:ph idx="1" type="body"/>
          </p:nvPr>
        </p:nvSpPr>
        <p:spPr>
          <a:xfrm>
            <a:off x="311700" y="1017725"/>
            <a:ext cx="71178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000"/>
              </a:spcAft>
              <a:buNone/>
            </a:pPr>
            <a:r>
              <a:rPr lang="en">
                <a:latin typeface="Open Sans"/>
                <a:ea typeface="Open Sans"/>
                <a:cs typeface="Open Sans"/>
                <a:sym typeface="Open Sans"/>
              </a:rPr>
              <a:t> </a:t>
            </a:r>
            <a:endParaRPr>
              <a:latin typeface="Open Sans"/>
              <a:ea typeface="Open Sans"/>
              <a:cs typeface="Open Sans"/>
              <a:sym typeface="Open Sans"/>
            </a:endParaRPr>
          </a:p>
        </p:txBody>
      </p:sp>
      <p:sp>
        <p:nvSpPr>
          <p:cNvPr id="267" name="Google Shape;267;p37"/>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68" name="Google Shape;268;p37"/>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69" name="Google Shape;269;p37"/>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70" name="Google Shape;270;p37"/>
          <p:cNvSpPr txBox="1"/>
          <p:nvPr/>
        </p:nvSpPr>
        <p:spPr>
          <a:xfrm>
            <a:off x="1120475" y="1017725"/>
            <a:ext cx="7246800" cy="3566700"/>
          </a:xfrm>
          <a:prstGeom prst="rect">
            <a:avLst/>
          </a:prstGeom>
          <a:noFill/>
          <a:ln>
            <a:noFill/>
          </a:ln>
        </p:spPr>
        <p:txBody>
          <a:bodyPr anchorCtr="0" anchor="t" bIns="91425" lIns="91425" spcFirstLastPara="1" rIns="91425" wrap="square" tIns="91425">
            <a:normAutofit lnSpcReduction="20000"/>
          </a:bodyPr>
          <a:lstStyle/>
          <a:p>
            <a:pPr indent="-384175" lvl="0" marL="457200" rtl="0" algn="l">
              <a:lnSpc>
                <a:spcPct val="115000"/>
              </a:lnSpc>
              <a:spcBef>
                <a:spcPts val="1000"/>
              </a:spcBef>
              <a:spcAft>
                <a:spcPts val="0"/>
              </a:spcAft>
              <a:buClr>
                <a:srgbClr val="595959"/>
              </a:buClr>
              <a:buSzPts val="2450"/>
              <a:buFont typeface="Open Sans"/>
              <a:buChar char="●"/>
            </a:pPr>
            <a:r>
              <a:rPr lang="en" sz="2767">
                <a:solidFill>
                  <a:srgbClr val="595959"/>
                </a:solidFill>
                <a:latin typeface="Open Sans"/>
                <a:ea typeface="Open Sans"/>
                <a:cs typeface="Open Sans"/>
                <a:sym typeface="Open Sans"/>
              </a:rPr>
              <a:t>Saturday, June 25, 9:00 am-1:00 pm </a:t>
            </a:r>
            <a:endParaRPr sz="2767">
              <a:solidFill>
                <a:srgbClr val="595959"/>
              </a:solidFill>
              <a:latin typeface="Open Sans"/>
              <a:ea typeface="Open Sans"/>
              <a:cs typeface="Open Sans"/>
              <a:sym typeface="Open Sans"/>
            </a:endParaRPr>
          </a:p>
          <a:p>
            <a:pPr indent="-399355" lvl="0" marL="457200" rtl="0" algn="l">
              <a:lnSpc>
                <a:spcPct val="115000"/>
              </a:lnSpc>
              <a:spcBef>
                <a:spcPts val="1000"/>
              </a:spcBef>
              <a:spcAft>
                <a:spcPts val="0"/>
              </a:spcAft>
              <a:buClr>
                <a:srgbClr val="595959"/>
              </a:buClr>
              <a:buSzPts val="2450"/>
              <a:buFont typeface="Open Sans"/>
              <a:buChar char="●"/>
            </a:pPr>
            <a:r>
              <a:rPr lang="en" sz="2767">
                <a:solidFill>
                  <a:srgbClr val="595959"/>
                </a:solidFill>
                <a:latin typeface="Open Sans"/>
                <a:ea typeface="Open Sans"/>
                <a:cs typeface="Open Sans"/>
                <a:sym typeface="Open Sans"/>
              </a:rPr>
              <a:t>Tuesday, June 28, 6:30-8:30 pm</a:t>
            </a:r>
            <a:r>
              <a:rPr lang="en" sz="2767">
                <a:solidFill>
                  <a:srgbClr val="595959"/>
                </a:solidFill>
                <a:latin typeface="Open Sans"/>
                <a:ea typeface="Open Sans"/>
                <a:cs typeface="Open Sans"/>
                <a:sym typeface="Open Sans"/>
              </a:rPr>
              <a:t> </a:t>
            </a:r>
            <a:endParaRPr sz="2767">
              <a:solidFill>
                <a:srgbClr val="595959"/>
              </a:solidFill>
              <a:latin typeface="Open Sans"/>
              <a:ea typeface="Open Sans"/>
              <a:cs typeface="Open Sans"/>
              <a:sym typeface="Open Sans"/>
            </a:endParaRPr>
          </a:p>
          <a:p>
            <a:pPr indent="-399355" lvl="0" marL="457200" rtl="0" algn="l">
              <a:lnSpc>
                <a:spcPct val="115000"/>
              </a:lnSpc>
              <a:spcBef>
                <a:spcPts val="1000"/>
              </a:spcBef>
              <a:spcAft>
                <a:spcPts val="0"/>
              </a:spcAft>
              <a:buClr>
                <a:srgbClr val="595959"/>
              </a:buClr>
              <a:buSzPts val="2450"/>
              <a:buFont typeface="Open Sans"/>
              <a:buChar char="●"/>
            </a:pPr>
            <a:r>
              <a:rPr lang="en" sz="2767">
                <a:solidFill>
                  <a:srgbClr val="595959"/>
                </a:solidFill>
                <a:latin typeface="Open Sans"/>
                <a:ea typeface="Open Sans"/>
                <a:cs typeface="Open Sans"/>
                <a:sym typeface="Open Sans"/>
              </a:rPr>
              <a:t>Wednesday, June 29, 6:30-8:30 pm </a:t>
            </a:r>
            <a:endParaRPr sz="2767">
              <a:solidFill>
                <a:srgbClr val="595959"/>
              </a:solidFill>
              <a:latin typeface="Open Sans"/>
              <a:ea typeface="Open Sans"/>
              <a:cs typeface="Open Sans"/>
              <a:sym typeface="Open Sans"/>
            </a:endParaRPr>
          </a:p>
          <a:p>
            <a:pPr indent="-399355" lvl="0" marL="457200" rtl="0" algn="l">
              <a:lnSpc>
                <a:spcPct val="115000"/>
              </a:lnSpc>
              <a:spcBef>
                <a:spcPts val="1000"/>
              </a:spcBef>
              <a:spcAft>
                <a:spcPts val="0"/>
              </a:spcAft>
              <a:buClr>
                <a:srgbClr val="595959"/>
              </a:buClr>
              <a:buSzPts val="2450"/>
              <a:buFont typeface="Open Sans"/>
              <a:buChar char="●"/>
            </a:pPr>
            <a:r>
              <a:rPr lang="en" sz="2767">
                <a:solidFill>
                  <a:srgbClr val="595959"/>
                </a:solidFill>
                <a:latin typeface="Open Sans"/>
                <a:ea typeface="Open Sans"/>
                <a:cs typeface="Open Sans"/>
                <a:sym typeface="Open Sans"/>
              </a:rPr>
              <a:t>Wednesday, July 20, 6:30-8:30 pm </a:t>
            </a:r>
            <a:endParaRPr sz="2767">
              <a:solidFill>
                <a:srgbClr val="595959"/>
              </a:solidFill>
              <a:latin typeface="Open Sans"/>
              <a:ea typeface="Open Sans"/>
              <a:cs typeface="Open Sans"/>
              <a:sym typeface="Open Sans"/>
            </a:endParaRPr>
          </a:p>
          <a:p>
            <a:pPr indent="-399355" lvl="0" marL="457200" rtl="0" algn="l">
              <a:lnSpc>
                <a:spcPct val="115000"/>
              </a:lnSpc>
              <a:spcBef>
                <a:spcPts val="1000"/>
              </a:spcBef>
              <a:spcAft>
                <a:spcPts val="0"/>
              </a:spcAft>
              <a:buClr>
                <a:srgbClr val="595959"/>
              </a:buClr>
              <a:buSzPts val="2450"/>
              <a:buFont typeface="Open Sans"/>
              <a:buChar char="●"/>
            </a:pPr>
            <a:r>
              <a:rPr lang="en" sz="2767">
                <a:solidFill>
                  <a:srgbClr val="595959"/>
                </a:solidFill>
                <a:latin typeface="Open Sans"/>
                <a:ea typeface="Open Sans"/>
                <a:cs typeface="Open Sans"/>
                <a:sym typeface="Open Sans"/>
              </a:rPr>
              <a:t>Saturday, July 23, 9:00 am-1:00 pm </a:t>
            </a:r>
            <a:endParaRPr sz="2767">
              <a:solidFill>
                <a:srgbClr val="595959"/>
              </a:solidFill>
              <a:latin typeface="Open Sans"/>
              <a:ea typeface="Open Sans"/>
              <a:cs typeface="Open Sans"/>
              <a:sym typeface="Open Sans"/>
            </a:endParaRPr>
          </a:p>
          <a:p>
            <a:pPr indent="0" lvl="0" marL="457200" rtl="0" algn="l">
              <a:lnSpc>
                <a:spcPct val="115000"/>
              </a:lnSpc>
              <a:spcBef>
                <a:spcPts val="1000"/>
              </a:spcBef>
              <a:spcAft>
                <a:spcPts val="0"/>
              </a:spcAft>
              <a:buNone/>
            </a:pPr>
            <a:r>
              <a:rPr lang="en" sz="1391">
                <a:solidFill>
                  <a:srgbClr val="595959"/>
                </a:solidFill>
                <a:latin typeface="Open Sans"/>
                <a:ea typeface="Open Sans"/>
                <a:cs typeface="Open Sans"/>
                <a:sym typeface="Open Sans"/>
              </a:rPr>
              <a:t>* </a:t>
            </a:r>
            <a:r>
              <a:rPr lang="en" sz="1800">
                <a:solidFill>
                  <a:srgbClr val="595959"/>
                </a:solidFill>
                <a:latin typeface="Open Sans"/>
                <a:ea typeface="Open Sans"/>
                <a:cs typeface="Open Sans"/>
                <a:sym typeface="Open Sans"/>
              </a:rPr>
              <a:t>Dates are on the public district calendar. Members should have received calendar invites.  </a:t>
            </a:r>
            <a:r>
              <a:rPr lang="en" sz="1800">
                <a:solidFill>
                  <a:srgbClr val="595959"/>
                </a:solidFill>
                <a:latin typeface="Open Sans"/>
                <a:ea typeface="Open Sans"/>
                <a:cs typeface="Open Sans"/>
                <a:sym typeface="Open Sans"/>
              </a:rPr>
              <a:t>  </a:t>
            </a:r>
            <a:endParaRPr sz="1800">
              <a:solidFill>
                <a:srgbClr val="595959"/>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74" name="Shape 274"/>
        <p:cNvGrpSpPr/>
        <p:nvPr/>
      </p:nvGrpSpPr>
      <p:grpSpPr>
        <a:xfrm>
          <a:off x="0" y="0"/>
          <a:ext cx="0" cy="0"/>
          <a:chOff x="0" y="0"/>
          <a:chExt cx="0" cy="0"/>
        </a:xfrm>
      </p:grpSpPr>
      <p:sp>
        <p:nvSpPr>
          <p:cNvPr id="275" name="Google Shape;275;p38"/>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38"/>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Adjourn</a:t>
            </a:r>
            <a:endParaRPr b="1">
              <a:solidFill>
                <a:schemeClr val="lt1"/>
              </a:solidFill>
              <a:latin typeface="Roboto Slab"/>
              <a:ea typeface="Roboto Slab"/>
              <a:cs typeface="Roboto Slab"/>
              <a:sym typeface="Roboto Slab"/>
            </a:endParaRPr>
          </a:p>
        </p:txBody>
      </p:sp>
      <p:pic>
        <p:nvPicPr>
          <p:cNvPr id="277" name="Google Shape;277;p38"/>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278" name="Google Shape;278;p38"/>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100">
                <a:solidFill>
                  <a:srgbClr val="980000"/>
                </a:solidFill>
              </a:rPr>
              <a:t>‹#›</a:t>
            </a:fld>
            <a:endParaRPr b="1" sz="1300">
              <a:solidFill>
                <a:srgbClr val="98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6"/>
          <p:cNvSpPr txBox="1"/>
          <p:nvPr>
            <p:ph type="title"/>
          </p:nvPr>
        </p:nvSpPr>
        <p:spPr>
          <a:xfrm>
            <a:off x="311700" y="140225"/>
            <a:ext cx="8520600" cy="1270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Bond Steering Committee / Comité Directivo del Bono</a:t>
            </a:r>
            <a:br>
              <a:rPr b="1" lang="en">
                <a:latin typeface="Roboto Slab"/>
                <a:ea typeface="Roboto Slab"/>
                <a:cs typeface="Roboto Slab"/>
                <a:sym typeface="Roboto Slab"/>
              </a:rPr>
            </a:br>
            <a:r>
              <a:rPr lang="en">
                <a:latin typeface="Roboto Slab"/>
                <a:ea typeface="Roboto Slab"/>
                <a:cs typeface="Roboto Slab"/>
                <a:sym typeface="Roboto Slab"/>
              </a:rPr>
              <a:t>Public Comment Registrations / Inscripció para presentar un comentario público</a:t>
            </a:r>
            <a:endParaRPr>
              <a:latin typeface="Roboto Slab"/>
              <a:ea typeface="Roboto Slab"/>
              <a:cs typeface="Roboto Slab"/>
              <a:sym typeface="Roboto Slab"/>
            </a:endParaRPr>
          </a:p>
        </p:txBody>
      </p:sp>
      <p:sp>
        <p:nvSpPr>
          <p:cNvPr id="80" name="Google Shape;80;p16"/>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1" name="Google Shape;81;p16"/>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82" name="Google Shape;82;p16"/>
          <p:cNvSpPr txBox="1"/>
          <p:nvPr/>
        </p:nvSpPr>
        <p:spPr>
          <a:xfrm>
            <a:off x="444750" y="1314875"/>
            <a:ext cx="857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83" name="Google Shape;83;p16"/>
          <p:cNvSpPr txBox="1"/>
          <p:nvPr/>
        </p:nvSpPr>
        <p:spPr>
          <a:xfrm>
            <a:off x="99475" y="2411965"/>
            <a:ext cx="4466700" cy="2049600"/>
          </a:xfrm>
          <a:prstGeom prst="rect">
            <a:avLst/>
          </a:prstGeom>
          <a:noFill/>
          <a:ln>
            <a:noFill/>
          </a:ln>
        </p:spPr>
        <p:txBody>
          <a:bodyPr anchorCtr="0" anchor="t" bIns="91425" lIns="91425" spcFirstLastPara="1" rIns="91425" wrap="square" tIns="91425">
            <a:spAutoFit/>
          </a:bodyPr>
          <a:lstStyle/>
          <a:p>
            <a:pPr indent="-298450" lvl="0" marL="457200" rtl="0" algn="l">
              <a:lnSpc>
                <a:spcPct val="115000"/>
              </a:lnSpc>
              <a:spcBef>
                <a:spcPts val="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Ten minutes for public comment</a:t>
            </a:r>
            <a:endParaRPr>
              <a:solidFill>
                <a:srgbClr val="3F3F3F"/>
              </a:solidFill>
              <a:latin typeface="Open Sans"/>
              <a:ea typeface="Open Sans"/>
              <a:cs typeface="Open Sans"/>
              <a:sym typeface="Open Sans"/>
            </a:endParaRPr>
          </a:p>
          <a:p>
            <a:pPr indent="-298450" lvl="0" marL="457200" rtl="0" algn="l">
              <a:lnSpc>
                <a:spcPct val="115000"/>
              </a:lnSpc>
              <a:spcBef>
                <a:spcPts val="100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Two minutes per person</a:t>
            </a:r>
            <a:endParaRPr>
              <a:solidFill>
                <a:srgbClr val="3F3F3F"/>
              </a:solidFill>
              <a:latin typeface="Open Sans"/>
              <a:ea typeface="Open Sans"/>
              <a:cs typeface="Open Sans"/>
              <a:sym typeface="Open Sans"/>
            </a:endParaRPr>
          </a:p>
          <a:p>
            <a:pPr indent="-298450" lvl="0" marL="457200" rtl="0" algn="l">
              <a:lnSpc>
                <a:spcPct val="115000"/>
              </a:lnSpc>
              <a:spcBef>
                <a:spcPts val="100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Register using the QR Code or https://tinyurl.com/aisd2022bond</a:t>
            </a:r>
            <a:endParaRPr>
              <a:solidFill>
                <a:srgbClr val="3F3F3F"/>
              </a:solidFill>
              <a:latin typeface="Open Sans"/>
              <a:ea typeface="Open Sans"/>
              <a:cs typeface="Open Sans"/>
              <a:sym typeface="Open Sans"/>
            </a:endParaRPr>
          </a:p>
          <a:p>
            <a:pPr indent="-292100" lvl="0" marL="457200" rtl="0" algn="l">
              <a:lnSpc>
                <a:spcPct val="115000"/>
              </a:lnSpc>
              <a:spcBef>
                <a:spcPts val="1200"/>
              </a:spcBef>
              <a:spcAft>
                <a:spcPts val="1000"/>
              </a:spcAft>
              <a:buClr>
                <a:srgbClr val="3F3F3F"/>
              </a:buClr>
              <a:buSzPts val="1000"/>
              <a:buChar char="●"/>
            </a:pPr>
            <a:r>
              <a:rPr lang="en">
                <a:solidFill>
                  <a:srgbClr val="3F3F3F"/>
                </a:solidFill>
                <a:latin typeface="Open Sans"/>
                <a:ea typeface="Open Sans"/>
                <a:cs typeface="Open Sans"/>
                <a:sym typeface="Open Sans"/>
              </a:rPr>
              <a:t>The committee follows the district’s Communications and Visitor Requirements </a:t>
            </a:r>
            <a:endParaRPr sz="1000">
              <a:solidFill>
                <a:srgbClr val="3F3F3F"/>
              </a:solidFill>
            </a:endParaRPr>
          </a:p>
        </p:txBody>
      </p:sp>
      <p:sp>
        <p:nvSpPr>
          <p:cNvPr id="84" name="Google Shape;84;p16"/>
          <p:cNvSpPr txBox="1"/>
          <p:nvPr/>
        </p:nvSpPr>
        <p:spPr>
          <a:xfrm>
            <a:off x="4365600" y="2411978"/>
            <a:ext cx="4466700" cy="2024100"/>
          </a:xfrm>
          <a:prstGeom prst="rect">
            <a:avLst/>
          </a:prstGeom>
          <a:noFill/>
          <a:ln>
            <a:noFill/>
          </a:ln>
        </p:spPr>
        <p:txBody>
          <a:bodyPr anchorCtr="0" anchor="t" bIns="91425" lIns="91425" spcFirstLastPara="1" rIns="91425" wrap="square" tIns="91425">
            <a:spAutoFit/>
          </a:bodyPr>
          <a:lstStyle/>
          <a:p>
            <a:pPr indent="-311150" lvl="0" marL="457200" rtl="0" algn="l">
              <a:lnSpc>
                <a:spcPct val="115000"/>
              </a:lnSpc>
              <a:spcBef>
                <a:spcPts val="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Diez minutos para comentarios públicos</a:t>
            </a:r>
            <a:endParaRPr>
              <a:solidFill>
                <a:srgbClr val="3F3F3F"/>
              </a:solidFill>
              <a:latin typeface="Open Sans"/>
              <a:ea typeface="Open Sans"/>
              <a:cs typeface="Open Sans"/>
              <a:sym typeface="Open Sans"/>
            </a:endParaRPr>
          </a:p>
          <a:p>
            <a:pPr indent="-311150" lvl="0" marL="457200" rtl="0" algn="l">
              <a:lnSpc>
                <a:spcPct val="115000"/>
              </a:lnSpc>
              <a:spcBef>
                <a:spcPts val="100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Dos minutos por persona.</a:t>
            </a:r>
            <a:endParaRPr>
              <a:solidFill>
                <a:srgbClr val="3F3F3F"/>
              </a:solidFill>
              <a:latin typeface="Open Sans"/>
              <a:ea typeface="Open Sans"/>
              <a:cs typeface="Open Sans"/>
              <a:sym typeface="Open Sans"/>
            </a:endParaRPr>
          </a:p>
          <a:p>
            <a:pPr indent="-311150" lvl="0" marL="457200" rtl="0" algn="l">
              <a:lnSpc>
                <a:spcPct val="115000"/>
              </a:lnSpc>
              <a:spcBef>
                <a:spcPts val="100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Regístrese usando el código QR o https://tinyurl.com/aisd2022bond</a:t>
            </a:r>
            <a:endParaRPr>
              <a:solidFill>
                <a:srgbClr val="3F3F3F"/>
              </a:solidFill>
              <a:latin typeface="Open Sans"/>
              <a:ea typeface="Open Sans"/>
              <a:cs typeface="Open Sans"/>
              <a:sym typeface="Open Sans"/>
            </a:endParaRPr>
          </a:p>
          <a:p>
            <a:pPr indent="-311150" lvl="0" marL="457200" rtl="0" algn="l">
              <a:lnSpc>
                <a:spcPct val="115000"/>
              </a:lnSpc>
              <a:spcBef>
                <a:spcPts val="1000"/>
              </a:spcBef>
              <a:spcAft>
                <a:spcPts val="1000"/>
              </a:spcAft>
              <a:buClr>
                <a:srgbClr val="3F3F3F"/>
              </a:buClr>
              <a:buSzPts val="1300"/>
              <a:buFont typeface="Open Sans"/>
              <a:buChar char="●"/>
            </a:pPr>
            <a:r>
              <a:rPr lang="en">
                <a:solidFill>
                  <a:srgbClr val="3F3F3F"/>
                </a:solidFill>
                <a:latin typeface="Open Sans"/>
                <a:ea typeface="Open Sans"/>
                <a:cs typeface="Open Sans"/>
                <a:sym typeface="Open Sans"/>
              </a:rPr>
              <a:t>El comité sigue </a:t>
            </a:r>
            <a:r>
              <a:rPr lang="en">
                <a:solidFill>
                  <a:srgbClr val="3F3F3F"/>
                </a:solidFill>
                <a:uFill>
                  <a:noFill/>
                </a:uFill>
                <a:latin typeface="Open Sans"/>
                <a:ea typeface="Open Sans"/>
                <a:cs typeface="Open Sans"/>
                <a:sym typeface="Open Sans"/>
                <a:hlinkClick r:id="rId4">
                  <a:extLst>
                    <a:ext uri="{A12FA001-AC4F-418D-AE19-62706E023703}">
                      <ahyp:hlinkClr val="tx"/>
                    </a:ext>
                  </a:extLst>
                </a:hlinkClick>
              </a:rPr>
              <a:t>los requisitos de visitantes y comunicaciones</a:t>
            </a:r>
            <a:r>
              <a:rPr lang="en">
                <a:solidFill>
                  <a:srgbClr val="3F3F3F"/>
                </a:solidFill>
                <a:latin typeface="Open Sans"/>
                <a:ea typeface="Open Sans"/>
                <a:cs typeface="Open Sans"/>
                <a:sym typeface="Open Sans"/>
              </a:rPr>
              <a:t> del distrito</a:t>
            </a:r>
            <a:endParaRPr sz="1700">
              <a:solidFill>
                <a:srgbClr val="3F3F3F"/>
              </a:solidFill>
              <a:latin typeface="Open Sans"/>
              <a:ea typeface="Open Sans"/>
              <a:cs typeface="Open Sans"/>
              <a:sym typeface="Open Sans"/>
            </a:endParaRPr>
          </a:p>
        </p:txBody>
      </p:sp>
      <p:pic>
        <p:nvPicPr>
          <p:cNvPr id="85" name="Google Shape;85;p16"/>
          <p:cNvPicPr preferRelativeResize="0"/>
          <p:nvPr/>
        </p:nvPicPr>
        <p:blipFill>
          <a:blip r:embed="rId5">
            <a:alphaModFix/>
          </a:blip>
          <a:stretch>
            <a:fillRect/>
          </a:stretch>
        </p:blipFill>
        <p:spPr>
          <a:xfrm>
            <a:off x="6065675" y="1124400"/>
            <a:ext cx="1280100" cy="1280100"/>
          </a:xfrm>
          <a:prstGeom prst="rect">
            <a:avLst/>
          </a:prstGeom>
          <a:noFill/>
          <a:ln>
            <a:noFill/>
          </a:ln>
        </p:spPr>
      </p:pic>
      <p:sp>
        <p:nvSpPr>
          <p:cNvPr id="86" name="Google Shape;86;p16"/>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0" name="Shape 90"/>
        <p:cNvGrpSpPr/>
        <p:nvPr/>
      </p:nvGrpSpPr>
      <p:grpSpPr>
        <a:xfrm>
          <a:off x="0" y="0"/>
          <a:ext cx="0" cy="0"/>
          <a:chOff x="0" y="0"/>
          <a:chExt cx="0" cy="0"/>
        </a:xfrm>
      </p:grpSpPr>
      <p:sp>
        <p:nvSpPr>
          <p:cNvPr id="91" name="Google Shape;91;p17"/>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7"/>
          <p:cNvSpPr txBox="1"/>
          <p:nvPr>
            <p:ph type="ctrTitle"/>
          </p:nvPr>
        </p:nvSpPr>
        <p:spPr>
          <a:xfrm>
            <a:off x="311708" y="181068"/>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Bond Steering Committee</a:t>
            </a:r>
            <a:endParaRPr b="1">
              <a:solidFill>
                <a:schemeClr val="lt1"/>
              </a:solidFill>
              <a:latin typeface="Roboto Slab"/>
              <a:ea typeface="Roboto Slab"/>
              <a:cs typeface="Roboto Slab"/>
              <a:sym typeface="Roboto Slab"/>
            </a:endParaRPr>
          </a:p>
        </p:txBody>
      </p:sp>
      <p:sp>
        <p:nvSpPr>
          <p:cNvPr id="93" name="Google Shape;93;p17"/>
          <p:cNvSpPr txBox="1"/>
          <p:nvPr>
            <p:ph idx="1" type="subTitle"/>
          </p:nvPr>
        </p:nvSpPr>
        <p:spPr>
          <a:xfrm>
            <a:off x="311700" y="2270618"/>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solidFill>
                  <a:schemeClr val="lt1"/>
                </a:solidFill>
                <a:latin typeface="Proxima Nova Semibold"/>
                <a:ea typeface="Proxima Nova Semibold"/>
                <a:cs typeface="Proxima Nova Semibold"/>
                <a:sym typeface="Proxima Nova Semibold"/>
              </a:rPr>
              <a:t>Wednesday, June 22, 2022</a:t>
            </a:r>
            <a:endParaRPr>
              <a:solidFill>
                <a:schemeClr val="lt1"/>
              </a:solidFill>
              <a:latin typeface="Proxima Nova Semibold"/>
              <a:ea typeface="Proxima Nova Semibold"/>
              <a:cs typeface="Proxima Nova Semibold"/>
              <a:sym typeface="Proxima Nova Semibold"/>
            </a:endParaRPr>
          </a:p>
        </p:txBody>
      </p:sp>
      <p:pic>
        <p:nvPicPr>
          <p:cNvPr id="94" name="Google Shape;94;p17"/>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95" name="Google Shape;95;p17"/>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9" name="Shape 99"/>
        <p:cNvGrpSpPr/>
        <p:nvPr/>
      </p:nvGrpSpPr>
      <p:grpSpPr>
        <a:xfrm>
          <a:off x="0" y="0"/>
          <a:ext cx="0" cy="0"/>
          <a:chOff x="0" y="0"/>
          <a:chExt cx="0" cy="0"/>
        </a:xfrm>
      </p:grpSpPr>
      <p:sp>
        <p:nvSpPr>
          <p:cNvPr id="100" name="Google Shape;100;p18"/>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18"/>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Call to Order</a:t>
            </a:r>
            <a:endParaRPr b="1">
              <a:solidFill>
                <a:schemeClr val="lt1"/>
              </a:solidFill>
              <a:latin typeface="Roboto Slab"/>
              <a:ea typeface="Roboto Slab"/>
              <a:cs typeface="Roboto Slab"/>
              <a:sym typeface="Roboto Slab"/>
            </a:endParaRPr>
          </a:p>
        </p:txBody>
      </p:sp>
      <p:pic>
        <p:nvPicPr>
          <p:cNvPr id="102" name="Google Shape;102;p18"/>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03" name="Google Shape;103;p18"/>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7" name="Shape 107"/>
        <p:cNvGrpSpPr/>
        <p:nvPr/>
      </p:nvGrpSpPr>
      <p:grpSpPr>
        <a:xfrm>
          <a:off x="0" y="0"/>
          <a:ext cx="0" cy="0"/>
          <a:chOff x="0" y="0"/>
          <a:chExt cx="0" cy="0"/>
        </a:xfrm>
      </p:grpSpPr>
      <p:sp>
        <p:nvSpPr>
          <p:cNvPr id="108" name="Google Shape;108;p19"/>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9"/>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Public Comment</a:t>
            </a:r>
            <a:endParaRPr b="1">
              <a:solidFill>
                <a:schemeClr val="lt1"/>
              </a:solidFill>
              <a:latin typeface="Roboto Slab"/>
              <a:ea typeface="Roboto Slab"/>
              <a:cs typeface="Roboto Slab"/>
              <a:sym typeface="Roboto Slab"/>
            </a:endParaRPr>
          </a:p>
        </p:txBody>
      </p:sp>
      <p:pic>
        <p:nvPicPr>
          <p:cNvPr id="110" name="Google Shape;110;p19"/>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11" name="Google Shape;111;p19"/>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highlight>
                  <a:srgbClr val="FFFFFF"/>
                </a:highlight>
              </a:rPr>
              <a:t>‹#›</a:t>
            </a:fld>
            <a:endParaRPr b="1" sz="1200">
              <a:solidFill>
                <a:srgbClr val="980000"/>
              </a:solidFill>
              <a:highlight>
                <a:srgbClr val="FFFFFF"/>
              </a:highl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15" name="Shape 115"/>
        <p:cNvGrpSpPr/>
        <p:nvPr/>
      </p:nvGrpSpPr>
      <p:grpSpPr>
        <a:xfrm>
          <a:off x="0" y="0"/>
          <a:ext cx="0" cy="0"/>
          <a:chOff x="0" y="0"/>
          <a:chExt cx="0" cy="0"/>
        </a:xfrm>
      </p:grpSpPr>
      <p:sp>
        <p:nvSpPr>
          <p:cNvPr id="116" name="Google Shape;116;p20"/>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20"/>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Agenda</a:t>
            </a:r>
            <a:endParaRPr b="1">
              <a:solidFill>
                <a:schemeClr val="lt1"/>
              </a:solidFill>
              <a:latin typeface="Roboto Slab"/>
              <a:ea typeface="Roboto Slab"/>
              <a:cs typeface="Roboto Slab"/>
              <a:sym typeface="Roboto Slab"/>
            </a:endParaRPr>
          </a:p>
        </p:txBody>
      </p:sp>
      <p:pic>
        <p:nvPicPr>
          <p:cNvPr id="118" name="Google Shape;118;p20"/>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19" name="Google Shape;119;p20"/>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21"/>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5" name="Google Shape;125;p21"/>
          <p:cNvPicPr preferRelativeResize="0"/>
          <p:nvPr/>
        </p:nvPicPr>
        <p:blipFill>
          <a:blip r:embed="rId3">
            <a:alphaModFix/>
          </a:blip>
          <a:stretch>
            <a:fillRect/>
          </a:stretch>
        </p:blipFill>
        <p:spPr>
          <a:xfrm>
            <a:off x="8449375" y="4539075"/>
            <a:ext cx="572700" cy="572700"/>
          </a:xfrm>
          <a:prstGeom prst="rect">
            <a:avLst/>
          </a:prstGeom>
          <a:noFill/>
          <a:ln>
            <a:noFill/>
          </a:ln>
        </p:spPr>
      </p:pic>
      <p:graphicFrame>
        <p:nvGraphicFramePr>
          <p:cNvPr id="126" name="Google Shape;126;p21"/>
          <p:cNvGraphicFramePr/>
          <p:nvPr/>
        </p:nvGraphicFramePr>
        <p:xfrm>
          <a:off x="280425" y="466250"/>
          <a:ext cx="3000000" cy="3000000"/>
        </p:xfrm>
        <a:graphic>
          <a:graphicData uri="http://schemas.openxmlformats.org/drawingml/2006/table">
            <a:tbl>
              <a:tblPr>
                <a:noFill/>
                <a:tableStyleId>{95136A5E-5F48-495D-9C87-B5665A8DC855}</a:tableStyleId>
              </a:tblPr>
              <a:tblGrid>
                <a:gridCol w="502075"/>
                <a:gridCol w="5376625"/>
                <a:gridCol w="1046025"/>
                <a:gridCol w="1310300"/>
              </a:tblGrid>
              <a:tr h="426650">
                <a:tc>
                  <a:txBody>
                    <a:bodyPr/>
                    <a:lstStyle/>
                    <a:p>
                      <a:pPr indent="0" lvl="0" marL="0" rtl="0" algn="l">
                        <a:lnSpc>
                          <a:spcPct val="100000"/>
                        </a:lnSpc>
                        <a:spcBef>
                          <a:spcPts val="0"/>
                        </a:spcBef>
                        <a:spcAft>
                          <a:spcPts val="0"/>
                        </a:spcAft>
                        <a:buNone/>
                      </a:pPr>
                      <a:r>
                        <a:rPr lang="en" sz="1200"/>
                        <a:t> </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63500" rtl="0" algn="l">
                        <a:lnSpc>
                          <a:spcPct val="100000"/>
                        </a:lnSpc>
                        <a:spcBef>
                          <a:spcPts val="0"/>
                        </a:spcBef>
                        <a:spcAft>
                          <a:spcPts val="0"/>
                        </a:spcAft>
                        <a:buNone/>
                      </a:pPr>
                      <a:r>
                        <a:rPr b="1" lang="en" sz="1200"/>
                        <a:t>AGENDA ITEM</a:t>
                      </a:r>
                      <a:endParaRPr b="1"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38100" rtl="0" algn="ctr">
                        <a:lnSpc>
                          <a:spcPct val="100000"/>
                        </a:lnSpc>
                        <a:spcBef>
                          <a:spcPts val="0"/>
                        </a:spcBef>
                        <a:spcAft>
                          <a:spcPts val="0"/>
                        </a:spcAft>
                        <a:buNone/>
                      </a:pPr>
                      <a:r>
                        <a:rPr b="1" lang="en" sz="1200"/>
                        <a:t>START </a:t>
                      </a:r>
                      <a:endParaRPr b="1"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101600" rtl="0" algn="ctr">
                        <a:lnSpc>
                          <a:spcPct val="100000"/>
                        </a:lnSpc>
                        <a:spcBef>
                          <a:spcPts val="0"/>
                        </a:spcBef>
                        <a:spcAft>
                          <a:spcPts val="0"/>
                        </a:spcAft>
                        <a:buNone/>
                      </a:pPr>
                      <a:r>
                        <a:rPr b="1" lang="en" sz="1200"/>
                        <a:t>DURATION</a:t>
                      </a:r>
                      <a:endParaRPr b="1"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r>
              <a:tr h="428275">
                <a:tc>
                  <a:txBody>
                    <a:bodyPr/>
                    <a:lstStyle/>
                    <a:p>
                      <a:pPr indent="0" lvl="0" marL="0" marR="25400" rtl="0" algn="r">
                        <a:lnSpc>
                          <a:spcPct val="100000"/>
                        </a:lnSpc>
                        <a:spcBef>
                          <a:spcPts val="0"/>
                        </a:spcBef>
                        <a:spcAft>
                          <a:spcPts val="0"/>
                        </a:spcAft>
                        <a:buNone/>
                      </a:pPr>
                      <a:r>
                        <a:rPr lang="en" sz="1200"/>
                        <a:t>1.</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63500" rtl="0" algn="l">
                        <a:lnSpc>
                          <a:spcPct val="100000"/>
                        </a:lnSpc>
                        <a:spcBef>
                          <a:spcPts val="0"/>
                        </a:spcBef>
                        <a:spcAft>
                          <a:spcPts val="0"/>
                        </a:spcAft>
                        <a:buNone/>
                      </a:pPr>
                      <a:r>
                        <a:rPr lang="en" sz="1200"/>
                        <a:t>Call to Order</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t>6</a:t>
                      </a:r>
                      <a:r>
                        <a:rPr lang="en" sz="1200"/>
                        <a:t>:30 p.m.</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50800" rtl="0" algn="ctr">
                        <a:lnSpc>
                          <a:spcPct val="100000"/>
                        </a:lnSpc>
                        <a:spcBef>
                          <a:spcPts val="0"/>
                        </a:spcBef>
                        <a:spcAft>
                          <a:spcPts val="0"/>
                        </a:spcAft>
                        <a:buNone/>
                      </a:pPr>
                      <a:r>
                        <a:rPr lang="en" sz="1200"/>
                        <a:t> </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r>
              <a:tr h="428275">
                <a:tc>
                  <a:txBody>
                    <a:bodyPr/>
                    <a:lstStyle/>
                    <a:p>
                      <a:pPr indent="0" lvl="0" marL="0" marR="25400" rtl="0" algn="r">
                        <a:lnSpc>
                          <a:spcPct val="100000"/>
                        </a:lnSpc>
                        <a:spcBef>
                          <a:spcPts val="0"/>
                        </a:spcBef>
                        <a:spcAft>
                          <a:spcPts val="0"/>
                        </a:spcAft>
                        <a:buNone/>
                      </a:pPr>
                      <a:r>
                        <a:rPr lang="en" sz="1200"/>
                        <a:t>2.</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63500" rtl="0" algn="l">
                        <a:lnSpc>
                          <a:spcPct val="100000"/>
                        </a:lnSpc>
                        <a:spcBef>
                          <a:spcPts val="0"/>
                        </a:spcBef>
                        <a:spcAft>
                          <a:spcPts val="0"/>
                        </a:spcAft>
                        <a:buNone/>
                      </a:pPr>
                      <a:r>
                        <a:rPr lang="en" sz="1200"/>
                        <a:t>Public Comment</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t>6</a:t>
                      </a:r>
                      <a:r>
                        <a:rPr lang="en" sz="1200"/>
                        <a:t>:30 p.m.</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50800" rtl="0" algn="ctr">
                        <a:lnSpc>
                          <a:spcPct val="100000"/>
                        </a:lnSpc>
                        <a:spcBef>
                          <a:spcPts val="0"/>
                        </a:spcBef>
                        <a:spcAft>
                          <a:spcPts val="0"/>
                        </a:spcAft>
                        <a:buNone/>
                      </a:pPr>
                      <a:r>
                        <a:rPr lang="en" sz="1200"/>
                        <a:t>10 min</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r>
              <a:tr h="553575">
                <a:tc>
                  <a:txBody>
                    <a:bodyPr/>
                    <a:lstStyle/>
                    <a:p>
                      <a:pPr indent="0" lvl="0" marL="0" marR="25400" rtl="0" algn="r">
                        <a:lnSpc>
                          <a:spcPct val="100000"/>
                        </a:lnSpc>
                        <a:spcBef>
                          <a:spcPts val="0"/>
                        </a:spcBef>
                        <a:spcAft>
                          <a:spcPts val="0"/>
                        </a:spcAft>
                        <a:buNone/>
                      </a:pPr>
                      <a:r>
                        <a:rPr lang="en" sz="1200"/>
                        <a:t>3.</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63500" rtl="0" algn="l">
                        <a:lnSpc>
                          <a:spcPct val="100000"/>
                        </a:lnSpc>
                        <a:spcBef>
                          <a:spcPts val="0"/>
                        </a:spcBef>
                        <a:spcAft>
                          <a:spcPts val="0"/>
                        </a:spcAft>
                        <a:buNone/>
                      </a:pPr>
                      <a:r>
                        <a:rPr lang="en" sz="1200"/>
                        <a:t>Principal Welcome: Cynthia Jackson </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t>6:40 p.m. </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50800" rtl="0" algn="ctr">
                        <a:lnSpc>
                          <a:spcPct val="100000"/>
                        </a:lnSpc>
                        <a:spcBef>
                          <a:spcPts val="0"/>
                        </a:spcBef>
                        <a:spcAft>
                          <a:spcPts val="0"/>
                        </a:spcAft>
                        <a:buNone/>
                      </a:pPr>
                      <a:r>
                        <a:rPr lang="en" sz="1200"/>
                        <a:t>2 min</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r>
              <a:tr h="553575">
                <a:tc>
                  <a:txBody>
                    <a:bodyPr/>
                    <a:lstStyle/>
                    <a:p>
                      <a:pPr indent="0" lvl="0" marL="0" marR="25400" rtl="0" algn="r">
                        <a:lnSpc>
                          <a:spcPct val="100000"/>
                        </a:lnSpc>
                        <a:spcBef>
                          <a:spcPts val="0"/>
                        </a:spcBef>
                        <a:spcAft>
                          <a:spcPts val="0"/>
                        </a:spcAft>
                        <a:buNone/>
                      </a:pPr>
                      <a:r>
                        <a:rPr lang="en" sz="1200"/>
                        <a:t>4</a:t>
                      </a:r>
                      <a:r>
                        <a:rPr lang="en" sz="1200"/>
                        <a:t>.</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63500" rtl="0" algn="l">
                        <a:lnSpc>
                          <a:spcPct val="100000"/>
                        </a:lnSpc>
                        <a:spcBef>
                          <a:spcPts val="0"/>
                        </a:spcBef>
                        <a:spcAft>
                          <a:spcPts val="0"/>
                        </a:spcAft>
                        <a:buNone/>
                      </a:pPr>
                      <a:r>
                        <a:rPr lang="en" sz="1200"/>
                        <a:t>Approval of Meeting Minutes from the </a:t>
                      </a:r>
                      <a:r>
                        <a:rPr lang="en" sz="1200">
                          <a:highlight>
                            <a:srgbClr val="FFFFFF"/>
                          </a:highlight>
                        </a:rPr>
                        <a:t>June 11, 2022 meeting</a:t>
                      </a:r>
                      <a:endParaRPr sz="1200">
                        <a:highlight>
                          <a:srgbClr val="FFFFFF"/>
                        </a:highlight>
                      </a:endParaRPr>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t>6:42 p</a:t>
                      </a:r>
                      <a:r>
                        <a:rPr lang="en" sz="1200"/>
                        <a:t>.m.</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50800" rtl="0" algn="ctr">
                        <a:lnSpc>
                          <a:spcPct val="100000"/>
                        </a:lnSpc>
                        <a:spcBef>
                          <a:spcPts val="0"/>
                        </a:spcBef>
                        <a:spcAft>
                          <a:spcPts val="0"/>
                        </a:spcAft>
                        <a:buNone/>
                      </a:pPr>
                      <a:r>
                        <a:rPr lang="en" sz="1200"/>
                        <a:t>3 </a:t>
                      </a:r>
                      <a:r>
                        <a:rPr lang="en" sz="1200"/>
                        <a:t>min</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r>
              <a:tr h="929350">
                <a:tc>
                  <a:txBody>
                    <a:bodyPr/>
                    <a:lstStyle/>
                    <a:p>
                      <a:pPr indent="0" lvl="0" marL="0" marR="25400" rtl="0" algn="r">
                        <a:lnSpc>
                          <a:spcPct val="100000"/>
                        </a:lnSpc>
                        <a:spcBef>
                          <a:spcPts val="0"/>
                        </a:spcBef>
                        <a:spcAft>
                          <a:spcPts val="0"/>
                        </a:spcAft>
                        <a:buNone/>
                      </a:pPr>
                      <a:r>
                        <a:rPr lang="en" sz="1200"/>
                        <a:t>5</a:t>
                      </a:r>
                      <a:r>
                        <a:rPr lang="en" sz="1200"/>
                        <a:t>.</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lang="en" sz="1200"/>
                        <a:t>Presentation and Discussion of Bond Planning, including discussion of Long-Range Planning Strategies, Facility Condition Assessment data, Educational Suitability Assessment data, and Departmental Needs.</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t>6:45 p</a:t>
                      </a:r>
                      <a:r>
                        <a:rPr lang="en" sz="1200"/>
                        <a:t>.m.</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50800" rtl="0" algn="ctr">
                        <a:lnSpc>
                          <a:spcPct val="100000"/>
                        </a:lnSpc>
                        <a:spcBef>
                          <a:spcPts val="0"/>
                        </a:spcBef>
                        <a:spcAft>
                          <a:spcPts val="0"/>
                        </a:spcAft>
                        <a:buNone/>
                      </a:pPr>
                      <a:r>
                        <a:rPr lang="en" sz="1200"/>
                        <a:t>1 hour, 40 </a:t>
                      </a:r>
                      <a:r>
                        <a:rPr lang="en" sz="1200"/>
                        <a:t>min</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r>
              <a:tr h="564975">
                <a:tc>
                  <a:txBody>
                    <a:bodyPr/>
                    <a:lstStyle/>
                    <a:p>
                      <a:pPr indent="0" lvl="0" marL="0" marR="25400" rtl="0" algn="r">
                        <a:lnSpc>
                          <a:spcPct val="100000"/>
                        </a:lnSpc>
                        <a:spcBef>
                          <a:spcPts val="0"/>
                        </a:spcBef>
                        <a:spcAft>
                          <a:spcPts val="0"/>
                        </a:spcAft>
                        <a:buNone/>
                      </a:pPr>
                      <a:r>
                        <a:rPr lang="en" sz="1200"/>
                        <a:t>6.</a:t>
                      </a:r>
                      <a:r>
                        <a:rPr lang="en" sz="1200"/>
                        <a:t> </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63500" rtl="0" algn="l">
                        <a:lnSpc>
                          <a:spcPct val="100000"/>
                        </a:lnSpc>
                        <a:spcBef>
                          <a:spcPts val="0"/>
                        </a:spcBef>
                        <a:spcAft>
                          <a:spcPts val="0"/>
                        </a:spcAft>
                        <a:buNone/>
                      </a:pPr>
                      <a:r>
                        <a:rPr lang="en" sz="1200"/>
                        <a:t>Potential Future Items for Discussion, Meeting Dates/Times, Locations; Meeting Duration</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t>8</a:t>
                      </a:r>
                      <a:r>
                        <a:rPr lang="en" sz="1200"/>
                        <a:t>:25 p.m.</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t>5 min</a:t>
                      </a:r>
                      <a:endParaRPr sz="12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r>
              <a:tr h="438325">
                <a:tc>
                  <a:txBody>
                    <a:bodyPr/>
                    <a:lstStyle/>
                    <a:p>
                      <a:pPr indent="0" lvl="0" marL="0" marR="25400" rtl="0" algn="r">
                        <a:lnSpc>
                          <a:spcPct val="100000"/>
                        </a:lnSpc>
                        <a:spcBef>
                          <a:spcPts val="0"/>
                        </a:spcBef>
                        <a:spcAft>
                          <a:spcPts val="0"/>
                        </a:spcAft>
                        <a:buNone/>
                      </a:pPr>
                      <a:r>
                        <a:rPr lang="en" sz="1300"/>
                        <a:t>7</a:t>
                      </a:r>
                      <a:r>
                        <a:rPr lang="en" sz="1300"/>
                        <a:t>.</a:t>
                      </a:r>
                      <a:endParaRPr sz="13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63500" rtl="0" algn="l">
                        <a:lnSpc>
                          <a:spcPct val="100000"/>
                        </a:lnSpc>
                        <a:spcBef>
                          <a:spcPts val="0"/>
                        </a:spcBef>
                        <a:spcAft>
                          <a:spcPts val="0"/>
                        </a:spcAft>
                        <a:buNone/>
                      </a:pPr>
                      <a:r>
                        <a:rPr lang="en" sz="1300"/>
                        <a:t>Adjourn*</a:t>
                      </a:r>
                      <a:endParaRPr sz="13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300"/>
                        <a:t>8:30</a:t>
                      </a:r>
                      <a:r>
                        <a:rPr lang="en" sz="1300"/>
                        <a:t> p.m.</a:t>
                      </a:r>
                      <a:endParaRPr sz="13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300"/>
                        <a:t> </a:t>
                      </a:r>
                      <a:endParaRPr sz="130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r>
            </a:tbl>
          </a:graphicData>
        </a:graphic>
      </p:graphicFrame>
      <p:sp>
        <p:nvSpPr>
          <p:cNvPr id="127" name="Google Shape;127;p21"/>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Principal Welcome: Cynthia Jackson </a:t>
            </a:r>
            <a:endParaRPr b="1">
              <a:latin typeface="Roboto Slab"/>
              <a:ea typeface="Roboto Slab"/>
              <a:cs typeface="Roboto Slab"/>
              <a:sym typeface="Roboto Slab"/>
            </a:endParaRPr>
          </a:p>
        </p:txBody>
      </p:sp>
      <p:sp>
        <p:nvSpPr>
          <p:cNvPr id="133" name="Google Shape;133;p22"/>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4" name="Google Shape;134;p22"/>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35" name="Google Shape;135;p22"/>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36" name="Google Shape;136;p22" title="Mrs  Jackson Welcome Video">
            <a:hlinkClick r:id="rId4"/>
          </p:cNvPr>
          <p:cNvPicPr preferRelativeResize="0"/>
          <p:nvPr/>
        </p:nvPicPr>
        <p:blipFill>
          <a:blip r:embed="rId5">
            <a:alphaModFix/>
          </a:blip>
          <a:stretch>
            <a:fillRect/>
          </a:stretch>
        </p:blipFill>
        <p:spPr>
          <a:xfrm>
            <a:off x="2095400" y="1160125"/>
            <a:ext cx="4941200" cy="37059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1000"/>
                                        <p:tgtEl>
                                          <p:spTgt spid="1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